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4"/>
  </p:notesMasterIdLst>
  <p:sldIdLst>
    <p:sldId id="256" r:id="rId2"/>
    <p:sldId id="260" r:id="rId3"/>
    <p:sldId id="263" r:id="rId4"/>
    <p:sldId id="301" r:id="rId5"/>
    <p:sldId id="264" r:id="rId6"/>
    <p:sldId id="302" r:id="rId7"/>
    <p:sldId id="265" r:id="rId8"/>
    <p:sldId id="306" r:id="rId9"/>
    <p:sldId id="303" r:id="rId10"/>
    <p:sldId id="304" r:id="rId11"/>
    <p:sldId id="305" r:id="rId12"/>
    <p:sldId id="307" r:id="rId13"/>
    <p:sldId id="308" r:id="rId14"/>
    <p:sldId id="309" r:id="rId15"/>
    <p:sldId id="310" r:id="rId16"/>
    <p:sldId id="311" r:id="rId17"/>
    <p:sldId id="312" r:id="rId18"/>
    <p:sldId id="335" r:id="rId19"/>
    <p:sldId id="313" r:id="rId20"/>
    <p:sldId id="314" r:id="rId21"/>
    <p:sldId id="315" r:id="rId22"/>
    <p:sldId id="316" r:id="rId23"/>
    <p:sldId id="317" r:id="rId24"/>
    <p:sldId id="318" r:id="rId25"/>
    <p:sldId id="319" r:id="rId26"/>
    <p:sldId id="320" r:id="rId27"/>
    <p:sldId id="321" r:id="rId28"/>
    <p:sldId id="322" r:id="rId29"/>
    <p:sldId id="323" r:id="rId30"/>
    <p:sldId id="324" r:id="rId31"/>
    <p:sldId id="325" r:id="rId32"/>
    <p:sldId id="326" r:id="rId33"/>
    <p:sldId id="336" r:id="rId34"/>
    <p:sldId id="327" r:id="rId35"/>
    <p:sldId id="337" r:id="rId36"/>
    <p:sldId id="328" r:id="rId37"/>
    <p:sldId id="329" r:id="rId38"/>
    <p:sldId id="330" r:id="rId39"/>
    <p:sldId id="331" r:id="rId40"/>
    <p:sldId id="332" r:id="rId41"/>
    <p:sldId id="333" r:id="rId42"/>
    <p:sldId id="334"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D93A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77349" autoAdjust="0"/>
  </p:normalViewPr>
  <p:slideViewPr>
    <p:cSldViewPr snapToGrid="0">
      <p:cViewPr varScale="1">
        <p:scale>
          <a:sx n="57" d="100"/>
          <a:sy n="57" d="100"/>
        </p:scale>
        <p:origin x="1218" y="5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48AD830-B3F1-467C-B5E9-ED34645AA6B8}" type="datetimeFigureOut">
              <a:rPr lang="en-US" smtClean="0"/>
              <a:t>20-Jun-17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888BCEF-383E-48A8-8B58-A01369AD11A4}" type="slidenum">
              <a:rPr lang="en-US" smtClean="0"/>
              <a:t>‹#›</a:t>
            </a:fld>
            <a:endParaRPr lang="en-US"/>
          </a:p>
        </p:txBody>
      </p:sp>
    </p:spTree>
    <p:extLst>
      <p:ext uri="{BB962C8B-B14F-4D97-AF65-F5344CB8AC3E}">
        <p14:creationId xmlns:p14="http://schemas.microsoft.com/office/powerpoint/2010/main" val="7893372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dericbownds.net/uploaded_images/words_nocebo.pdf"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888BCEF-383E-48A8-8B58-A01369AD11A4}" type="slidenum">
              <a:rPr lang="en-US" smtClean="0"/>
              <a:t>3</a:t>
            </a:fld>
            <a:endParaRPr lang="en-US"/>
          </a:p>
        </p:txBody>
      </p:sp>
    </p:spTree>
    <p:extLst>
      <p:ext uri="{BB962C8B-B14F-4D97-AF65-F5344CB8AC3E}">
        <p14:creationId xmlns:p14="http://schemas.microsoft.com/office/powerpoint/2010/main" val="3631592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endParaRPr lang="en-US" altLang="en-US" smtClean="0"/>
          </a:p>
        </p:txBody>
      </p:sp>
      <p:sp>
        <p:nvSpPr>
          <p:cNvPr id="4" name="Slide Number Placeholder 3"/>
          <p:cNvSpPr>
            <a:spLocks noGrp="1"/>
          </p:cNvSpPr>
          <p:nvPr>
            <p:ph type="sldNum" sz="quarter" idx="10"/>
          </p:nvPr>
        </p:nvSpPr>
        <p:spPr/>
        <p:txBody>
          <a:bodyPr/>
          <a:lstStyle/>
          <a:p>
            <a:fld id="{C888BCEF-383E-48A8-8B58-A01369AD11A4}" type="slidenum">
              <a:rPr lang="en-US" smtClean="0"/>
              <a:t>12</a:t>
            </a:fld>
            <a:endParaRPr lang="en-US"/>
          </a:p>
        </p:txBody>
      </p:sp>
    </p:spTree>
    <p:extLst>
      <p:ext uri="{BB962C8B-B14F-4D97-AF65-F5344CB8AC3E}">
        <p14:creationId xmlns:p14="http://schemas.microsoft.com/office/powerpoint/2010/main" val="5520089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endParaRPr lang="en-US" altLang="en-US" smtClean="0"/>
          </a:p>
        </p:txBody>
      </p:sp>
      <p:sp>
        <p:nvSpPr>
          <p:cNvPr id="4" name="Slide Number Placeholder 3"/>
          <p:cNvSpPr>
            <a:spLocks noGrp="1"/>
          </p:cNvSpPr>
          <p:nvPr>
            <p:ph type="sldNum" sz="quarter" idx="10"/>
          </p:nvPr>
        </p:nvSpPr>
        <p:spPr/>
        <p:txBody>
          <a:bodyPr/>
          <a:lstStyle/>
          <a:p>
            <a:fld id="{C888BCEF-383E-48A8-8B58-A01369AD11A4}" type="slidenum">
              <a:rPr lang="en-US" smtClean="0"/>
              <a:t>13</a:t>
            </a:fld>
            <a:endParaRPr lang="en-US"/>
          </a:p>
        </p:txBody>
      </p:sp>
    </p:spTree>
    <p:extLst>
      <p:ext uri="{BB962C8B-B14F-4D97-AF65-F5344CB8AC3E}">
        <p14:creationId xmlns:p14="http://schemas.microsoft.com/office/powerpoint/2010/main" val="25966012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endParaRPr lang="en-US" altLang="en-US" smtClean="0"/>
          </a:p>
        </p:txBody>
      </p:sp>
      <p:sp>
        <p:nvSpPr>
          <p:cNvPr id="4" name="Slide Number Placeholder 3"/>
          <p:cNvSpPr>
            <a:spLocks noGrp="1"/>
          </p:cNvSpPr>
          <p:nvPr>
            <p:ph type="sldNum" sz="quarter" idx="10"/>
          </p:nvPr>
        </p:nvSpPr>
        <p:spPr/>
        <p:txBody>
          <a:bodyPr/>
          <a:lstStyle/>
          <a:p>
            <a:fld id="{C888BCEF-383E-48A8-8B58-A01369AD11A4}" type="slidenum">
              <a:rPr lang="en-US" smtClean="0"/>
              <a:t>14</a:t>
            </a:fld>
            <a:endParaRPr lang="en-US"/>
          </a:p>
        </p:txBody>
      </p:sp>
    </p:spTree>
    <p:extLst>
      <p:ext uri="{BB962C8B-B14F-4D97-AF65-F5344CB8AC3E}">
        <p14:creationId xmlns:p14="http://schemas.microsoft.com/office/powerpoint/2010/main" val="15262750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endParaRPr lang="en-US" altLang="en-US" smtClean="0"/>
          </a:p>
        </p:txBody>
      </p:sp>
      <p:sp>
        <p:nvSpPr>
          <p:cNvPr id="4" name="Slide Number Placeholder 3"/>
          <p:cNvSpPr>
            <a:spLocks noGrp="1"/>
          </p:cNvSpPr>
          <p:nvPr>
            <p:ph type="sldNum" sz="quarter" idx="10"/>
          </p:nvPr>
        </p:nvSpPr>
        <p:spPr/>
        <p:txBody>
          <a:bodyPr/>
          <a:lstStyle/>
          <a:p>
            <a:fld id="{C888BCEF-383E-48A8-8B58-A01369AD11A4}" type="slidenum">
              <a:rPr lang="en-US" smtClean="0"/>
              <a:t>15</a:t>
            </a:fld>
            <a:endParaRPr lang="en-US"/>
          </a:p>
        </p:txBody>
      </p:sp>
    </p:spTree>
    <p:extLst>
      <p:ext uri="{BB962C8B-B14F-4D97-AF65-F5344CB8AC3E}">
        <p14:creationId xmlns:p14="http://schemas.microsoft.com/office/powerpoint/2010/main" val="39469861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endParaRPr lang="en-US" altLang="en-US" smtClean="0"/>
          </a:p>
        </p:txBody>
      </p:sp>
      <p:sp>
        <p:nvSpPr>
          <p:cNvPr id="4" name="Slide Number Placeholder 3"/>
          <p:cNvSpPr>
            <a:spLocks noGrp="1"/>
          </p:cNvSpPr>
          <p:nvPr>
            <p:ph type="sldNum" sz="quarter" idx="10"/>
          </p:nvPr>
        </p:nvSpPr>
        <p:spPr/>
        <p:txBody>
          <a:bodyPr/>
          <a:lstStyle/>
          <a:p>
            <a:fld id="{C888BCEF-383E-48A8-8B58-A01369AD11A4}" type="slidenum">
              <a:rPr lang="en-US" smtClean="0"/>
              <a:t>16</a:t>
            </a:fld>
            <a:endParaRPr lang="en-US"/>
          </a:p>
        </p:txBody>
      </p:sp>
    </p:spTree>
    <p:extLst>
      <p:ext uri="{BB962C8B-B14F-4D97-AF65-F5344CB8AC3E}">
        <p14:creationId xmlns:p14="http://schemas.microsoft.com/office/powerpoint/2010/main" val="21780399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endParaRPr lang="en-US" altLang="en-US" smtClean="0"/>
          </a:p>
        </p:txBody>
      </p:sp>
      <p:sp>
        <p:nvSpPr>
          <p:cNvPr id="4" name="Slide Number Placeholder 3"/>
          <p:cNvSpPr>
            <a:spLocks noGrp="1"/>
          </p:cNvSpPr>
          <p:nvPr>
            <p:ph type="sldNum" sz="quarter" idx="10"/>
          </p:nvPr>
        </p:nvSpPr>
        <p:spPr/>
        <p:txBody>
          <a:bodyPr/>
          <a:lstStyle/>
          <a:p>
            <a:fld id="{C888BCEF-383E-48A8-8B58-A01369AD11A4}" type="slidenum">
              <a:rPr lang="en-US" smtClean="0"/>
              <a:t>17</a:t>
            </a:fld>
            <a:endParaRPr lang="en-US"/>
          </a:p>
        </p:txBody>
      </p:sp>
    </p:spTree>
    <p:extLst>
      <p:ext uri="{BB962C8B-B14F-4D97-AF65-F5344CB8AC3E}">
        <p14:creationId xmlns:p14="http://schemas.microsoft.com/office/powerpoint/2010/main" val="19591467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endParaRPr lang="en-US" altLang="en-US" smtClean="0"/>
          </a:p>
        </p:txBody>
      </p:sp>
      <p:sp>
        <p:nvSpPr>
          <p:cNvPr id="4" name="Slide Number Placeholder 3"/>
          <p:cNvSpPr>
            <a:spLocks noGrp="1"/>
          </p:cNvSpPr>
          <p:nvPr>
            <p:ph type="sldNum" sz="quarter" idx="10"/>
          </p:nvPr>
        </p:nvSpPr>
        <p:spPr/>
        <p:txBody>
          <a:bodyPr/>
          <a:lstStyle/>
          <a:p>
            <a:fld id="{C888BCEF-383E-48A8-8B58-A01369AD11A4}" type="slidenum">
              <a:rPr lang="en-US" smtClean="0"/>
              <a:t>18</a:t>
            </a:fld>
            <a:endParaRPr lang="en-US"/>
          </a:p>
        </p:txBody>
      </p:sp>
    </p:spTree>
    <p:extLst>
      <p:ext uri="{BB962C8B-B14F-4D97-AF65-F5344CB8AC3E}">
        <p14:creationId xmlns:p14="http://schemas.microsoft.com/office/powerpoint/2010/main" val="42547662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b="1" smtClean="0"/>
              <a:t>Reductions in pain ratings when administered a placebo with expected analgesic properties have been described and hypothesized to be</a:t>
            </a:r>
          </a:p>
          <a:p>
            <a:r>
              <a:rPr lang="en-US" altLang="en-US" b="1" smtClean="0"/>
              <a:t>mediated by the pain-suppressive endogenous opioid system. Using molecular imaging techniques, we directly examined the activity of</a:t>
            </a:r>
          </a:p>
          <a:p>
            <a:r>
              <a:rPr lang="en-US" altLang="en-US" b="1" smtClean="0"/>
              <a:t>the endogenous opioid system on -opioid receptors in humans in sustained pain with and without the administration of a placebo.</a:t>
            </a:r>
          </a:p>
          <a:p>
            <a:r>
              <a:rPr lang="en-US" altLang="en-US" b="1" smtClean="0"/>
              <a:t>Significant placebo-induced activation of -opioid receptor-mediated neurotransmission was observed in both higher-order and subcortical</a:t>
            </a:r>
          </a:p>
          <a:p>
            <a:r>
              <a:rPr lang="en-US" altLang="en-US" b="1" smtClean="0"/>
              <a:t>brain regions, which included the pregenual and subgenual rostral anterior cingulate, the dorsolateral prefrontal cortex, the</a:t>
            </a:r>
          </a:p>
          <a:p>
            <a:r>
              <a:rPr lang="en-US" altLang="en-US" b="1" smtClean="0"/>
              <a:t>insular cortex, and the nucleus accumbens. Regional activations were paralleled by lower ratings of pain intensity, reductions in its</a:t>
            </a:r>
          </a:p>
          <a:p>
            <a:r>
              <a:rPr lang="en-US" altLang="en-US" b="1" smtClean="0"/>
              <a:t>sensory and affective qualities, and in the negative emotional state of the volunteers. These data demonstrate that </a:t>
            </a:r>
            <a:r>
              <a:rPr lang="en-US" altLang="en-US" b="1" i="1" u="sng" smtClean="0">
                <a:solidFill>
                  <a:srgbClr val="E52707"/>
                </a:solidFill>
              </a:rPr>
              <a:t>cognitive factors (e.g.,</a:t>
            </a:r>
          </a:p>
          <a:p>
            <a:r>
              <a:rPr lang="en-US" altLang="en-US" b="1" i="1" u="sng" smtClean="0">
                <a:solidFill>
                  <a:srgbClr val="E52707"/>
                </a:solidFill>
              </a:rPr>
              <a:t>expectation of pain relief) are capable of modulating physical and emotional states through the site-specific activation of -opioid</a:t>
            </a:r>
          </a:p>
          <a:p>
            <a:r>
              <a:rPr lang="en-US" altLang="en-US" b="1" i="1" u="sng" smtClean="0">
                <a:solidFill>
                  <a:srgbClr val="E52707"/>
                </a:solidFill>
              </a:rPr>
              <a:t>receptor signaling in the human brain.</a:t>
            </a:r>
          </a:p>
          <a:p>
            <a:pPr eaLnBrk="1" hangingPunct="1"/>
            <a:endParaRPr lang="en-US" altLang="en-US" smtClean="0"/>
          </a:p>
        </p:txBody>
      </p:sp>
      <p:sp>
        <p:nvSpPr>
          <p:cNvPr id="4" name="Slide Number Placeholder 3"/>
          <p:cNvSpPr>
            <a:spLocks noGrp="1"/>
          </p:cNvSpPr>
          <p:nvPr>
            <p:ph type="sldNum" sz="quarter" idx="10"/>
          </p:nvPr>
        </p:nvSpPr>
        <p:spPr/>
        <p:txBody>
          <a:bodyPr/>
          <a:lstStyle/>
          <a:p>
            <a:fld id="{C888BCEF-383E-48A8-8B58-A01369AD11A4}" type="slidenum">
              <a:rPr lang="en-US" smtClean="0"/>
              <a:t>19</a:t>
            </a:fld>
            <a:endParaRPr lang="en-US"/>
          </a:p>
        </p:txBody>
      </p:sp>
    </p:spTree>
    <p:extLst>
      <p:ext uri="{BB962C8B-B14F-4D97-AF65-F5344CB8AC3E}">
        <p14:creationId xmlns:p14="http://schemas.microsoft.com/office/powerpoint/2010/main" val="5906089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altLang="en-US" b="1" smtClean="0"/>
              <a:t>Fig. 1. Brain fMRI responses to a high-temperature stimulus when the subject expects a high (above) or a low (below) intensity stimulation. Note that </a:t>
            </a:r>
            <a:r>
              <a:rPr lang="en-US" altLang="en-US" smtClean="0"/>
              <a:t>expectation of a high-intensity noxious stimulus activates different brain regions, such as the thalamus, insular cortex, somatosensory cortex, ACC as</a:t>
            </a:r>
          </a:p>
          <a:p>
            <a:pPr eaLnBrk="1" hangingPunct="1"/>
            <a:r>
              <a:rPr lang="en-US" altLang="en-US" smtClean="0"/>
              <a:t>well as the orbitofrontal cortex, amygdala, ventral striatum, and the nucleus cuneiformis in the brainstem. By contrast, expectation of a low-intensity</a:t>
            </a:r>
          </a:p>
          <a:p>
            <a:pPr eaLnBrk="1" hangingPunct="1"/>
            <a:r>
              <a:rPr lang="en-US" altLang="en-US" smtClean="0"/>
              <a:t>noxious stimulus induces less fMRI activation (from Keltner et al., 2006).</a:t>
            </a:r>
          </a:p>
          <a:p>
            <a:pPr eaLnBrk="1" hangingPunct="1"/>
            <a:endParaRPr lang="en-US" altLang="en-US" smtClean="0"/>
          </a:p>
        </p:txBody>
      </p:sp>
      <p:sp>
        <p:nvSpPr>
          <p:cNvPr id="4" name="Slide Number Placeholder 3"/>
          <p:cNvSpPr>
            <a:spLocks noGrp="1"/>
          </p:cNvSpPr>
          <p:nvPr>
            <p:ph type="sldNum" sz="quarter" idx="10"/>
          </p:nvPr>
        </p:nvSpPr>
        <p:spPr/>
        <p:txBody>
          <a:bodyPr/>
          <a:lstStyle/>
          <a:p>
            <a:fld id="{C888BCEF-383E-48A8-8B58-A01369AD11A4}" type="slidenum">
              <a:rPr lang="en-US" smtClean="0"/>
              <a:t>20</a:t>
            </a:fld>
            <a:endParaRPr lang="en-US"/>
          </a:p>
        </p:txBody>
      </p:sp>
    </p:spTree>
    <p:extLst>
      <p:ext uri="{BB962C8B-B14F-4D97-AF65-F5344CB8AC3E}">
        <p14:creationId xmlns:p14="http://schemas.microsoft.com/office/powerpoint/2010/main" val="18945297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en-US" smtClean="0"/>
              <a:t>Benedetti et al. provide an interesting review of the nocebo effect (the anticipation of pain enhancing its magnitude). This is the opposite of the placebo effect, where a more positive expectation can lower perceived pain. Their article (</a:t>
            </a:r>
            <a:r>
              <a:rPr lang="en-US" altLang="en-US" smtClean="0">
                <a:hlinkClick r:id="rId3"/>
              </a:rPr>
              <a:t>PDF here</a:t>
            </a:r>
            <a:r>
              <a:rPr lang="en-US" altLang="en-US" smtClean="0"/>
              <a:t>) provides some interesting graphics of brain imagining showing this effect, and discusses relevant brain receptors.</a:t>
            </a:r>
            <a:br>
              <a:rPr lang="en-US" altLang="en-US" smtClean="0"/>
            </a:br>
            <a:r>
              <a:rPr lang="en-US" altLang="en-US" smtClean="0"/>
              <a:t>Recent experimental evidence indicates that negative verbal suggestions induce anticipatory anxiety about the impending pain increase, and this verbally-induced anxiety triggers the activation of cholecystokinin (CCK) which, in turn, facilitates pain transmission. CCK-antagonists have been found to block this anxiety-induced hyperalgesia, thus opening up the possibility of new therapeutic strategies whenever pain has an important anxiety component.</a:t>
            </a:r>
          </a:p>
          <a:p>
            <a:pPr eaLnBrk="1" hangingPunct="1"/>
            <a:endParaRPr lang="en-US" altLang="en-US" smtClean="0"/>
          </a:p>
        </p:txBody>
      </p:sp>
      <p:sp>
        <p:nvSpPr>
          <p:cNvPr id="4" name="Slide Number Placeholder 3"/>
          <p:cNvSpPr>
            <a:spLocks noGrp="1"/>
          </p:cNvSpPr>
          <p:nvPr>
            <p:ph type="sldNum" sz="quarter" idx="10"/>
          </p:nvPr>
        </p:nvSpPr>
        <p:spPr/>
        <p:txBody>
          <a:bodyPr/>
          <a:lstStyle/>
          <a:p>
            <a:fld id="{C888BCEF-383E-48A8-8B58-A01369AD11A4}" type="slidenum">
              <a:rPr lang="en-US" smtClean="0"/>
              <a:t>21</a:t>
            </a:fld>
            <a:endParaRPr lang="en-US"/>
          </a:p>
        </p:txBody>
      </p:sp>
    </p:spTree>
    <p:extLst>
      <p:ext uri="{BB962C8B-B14F-4D97-AF65-F5344CB8AC3E}">
        <p14:creationId xmlns:p14="http://schemas.microsoft.com/office/powerpoint/2010/main" val="40018824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888BCEF-383E-48A8-8B58-A01369AD11A4}" type="slidenum">
              <a:rPr lang="en-US" smtClean="0"/>
              <a:t>4</a:t>
            </a:fld>
            <a:endParaRPr lang="en-US"/>
          </a:p>
        </p:txBody>
      </p:sp>
    </p:spTree>
    <p:extLst>
      <p:ext uri="{BB962C8B-B14F-4D97-AF65-F5344CB8AC3E}">
        <p14:creationId xmlns:p14="http://schemas.microsoft.com/office/powerpoint/2010/main" val="24432156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endParaRPr lang="en-US" altLang="en-US" smtClean="0"/>
          </a:p>
        </p:txBody>
      </p:sp>
      <p:sp>
        <p:nvSpPr>
          <p:cNvPr id="4" name="Slide Number Placeholder 3"/>
          <p:cNvSpPr>
            <a:spLocks noGrp="1"/>
          </p:cNvSpPr>
          <p:nvPr>
            <p:ph type="sldNum" sz="quarter" idx="10"/>
          </p:nvPr>
        </p:nvSpPr>
        <p:spPr/>
        <p:txBody>
          <a:bodyPr/>
          <a:lstStyle/>
          <a:p>
            <a:fld id="{C888BCEF-383E-48A8-8B58-A01369AD11A4}" type="slidenum">
              <a:rPr lang="en-US" smtClean="0"/>
              <a:t>22</a:t>
            </a:fld>
            <a:endParaRPr lang="en-US"/>
          </a:p>
        </p:txBody>
      </p:sp>
    </p:spTree>
    <p:extLst>
      <p:ext uri="{BB962C8B-B14F-4D97-AF65-F5344CB8AC3E}">
        <p14:creationId xmlns:p14="http://schemas.microsoft.com/office/powerpoint/2010/main" val="22808252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endParaRPr lang="en-US" altLang="en-US" smtClean="0"/>
          </a:p>
        </p:txBody>
      </p:sp>
      <p:sp>
        <p:nvSpPr>
          <p:cNvPr id="4" name="Slide Number Placeholder 3"/>
          <p:cNvSpPr>
            <a:spLocks noGrp="1"/>
          </p:cNvSpPr>
          <p:nvPr>
            <p:ph type="sldNum" sz="quarter" idx="10"/>
          </p:nvPr>
        </p:nvSpPr>
        <p:spPr/>
        <p:txBody>
          <a:bodyPr/>
          <a:lstStyle/>
          <a:p>
            <a:fld id="{C888BCEF-383E-48A8-8B58-A01369AD11A4}" type="slidenum">
              <a:rPr lang="en-US" smtClean="0"/>
              <a:t>23</a:t>
            </a:fld>
            <a:endParaRPr lang="en-US"/>
          </a:p>
        </p:txBody>
      </p:sp>
    </p:spTree>
    <p:extLst>
      <p:ext uri="{BB962C8B-B14F-4D97-AF65-F5344CB8AC3E}">
        <p14:creationId xmlns:p14="http://schemas.microsoft.com/office/powerpoint/2010/main" val="17687398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endParaRPr lang="en-US" altLang="en-US" smtClean="0"/>
          </a:p>
        </p:txBody>
      </p:sp>
      <p:sp>
        <p:nvSpPr>
          <p:cNvPr id="4" name="Slide Number Placeholder 3"/>
          <p:cNvSpPr>
            <a:spLocks noGrp="1"/>
          </p:cNvSpPr>
          <p:nvPr>
            <p:ph type="sldNum" sz="quarter" idx="10"/>
          </p:nvPr>
        </p:nvSpPr>
        <p:spPr/>
        <p:txBody>
          <a:bodyPr/>
          <a:lstStyle/>
          <a:p>
            <a:fld id="{C888BCEF-383E-48A8-8B58-A01369AD11A4}" type="slidenum">
              <a:rPr lang="en-US" smtClean="0"/>
              <a:t>24</a:t>
            </a:fld>
            <a:endParaRPr lang="en-US"/>
          </a:p>
        </p:txBody>
      </p:sp>
    </p:spTree>
    <p:extLst>
      <p:ext uri="{BB962C8B-B14F-4D97-AF65-F5344CB8AC3E}">
        <p14:creationId xmlns:p14="http://schemas.microsoft.com/office/powerpoint/2010/main" val="187361509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endParaRPr lang="en-US" altLang="en-US" smtClean="0"/>
          </a:p>
        </p:txBody>
      </p:sp>
      <p:sp>
        <p:nvSpPr>
          <p:cNvPr id="4" name="Slide Number Placeholder 3"/>
          <p:cNvSpPr>
            <a:spLocks noGrp="1"/>
          </p:cNvSpPr>
          <p:nvPr>
            <p:ph type="sldNum" sz="quarter" idx="10"/>
          </p:nvPr>
        </p:nvSpPr>
        <p:spPr/>
        <p:txBody>
          <a:bodyPr/>
          <a:lstStyle/>
          <a:p>
            <a:fld id="{C888BCEF-383E-48A8-8B58-A01369AD11A4}" type="slidenum">
              <a:rPr lang="en-US" smtClean="0"/>
              <a:t>25</a:t>
            </a:fld>
            <a:endParaRPr lang="en-US"/>
          </a:p>
        </p:txBody>
      </p:sp>
    </p:spTree>
    <p:extLst>
      <p:ext uri="{BB962C8B-B14F-4D97-AF65-F5344CB8AC3E}">
        <p14:creationId xmlns:p14="http://schemas.microsoft.com/office/powerpoint/2010/main" val="8265749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endParaRPr lang="en-US" altLang="en-US" smtClean="0"/>
          </a:p>
        </p:txBody>
      </p:sp>
      <p:sp>
        <p:nvSpPr>
          <p:cNvPr id="4" name="Slide Number Placeholder 3"/>
          <p:cNvSpPr>
            <a:spLocks noGrp="1"/>
          </p:cNvSpPr>
          <p:nvPr>
            <p:ph type="sldNum" sz="quarter" idx="10"/>
          </p:nvPr>
        </p:nvSpPr>
        <p:spPr/>
        <p:txBody>
          <a:bodyPr/>
          <a:lstStyle/>
          <a:p>
            <a:fld id="{C888BCEF-383E-48A8-8B58-A01369AD11A4}" type="slidenum">
              <a:rPr lang="en-US" smtClean="0"/>
              <a:t>26</a:t>
            </a:fld>
            <a:endParaRPr lang="en-US"/>
          </a:p>
        </p:txBody>
      </p:sp>
    </p:spTree>
    <p:extLst>
      <p:ext uri="{BB962C8B-B14F-4D97-AF65-F5344CB8AC3E}">
        <p14:creationId xmlns:p14="http://schemas.microsoft.com/office/powerpoint/2010/main" val="217440823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endParaRPr lang="en-US" altLang="en-US" smtClean="0"/>
          </a:p>
        </p:txBody>
      </p:sp>
      <p:sp>
        <p:nvSpPr>
          <p:cNvPr id="4" name="Slide Number Placeholder 3"/>
          <p:cNvSpPr>
            <a:spLocks noGrp="1"/>
          </p:cNvSpPr>
          <p:nvPr>
            <p:ph type="sldNum" sz="quarter" idx="10"/>
          </p:nvPr>
        </p:nvSpPr>
        <p:spPr/>
        <p:txBody>
          <a:bodyPr/>
          <a:lstStyle/>
          <a:p>
            <a:fld id="{C888BCEF-383E-48A8-8B58-A01369AD11A4}" type="slidenum">
              <a:rPr lang="en-US" smtClean="0"/>
              <a:t>27</a:t>
            </a:fld>
            <a:endParaRPr lang="en-US"/>
          </a:p>
        </p:txBody>
      </p:sp>
    </p:spTree>
    <p:extLst>
      <p:ext uri="{BB962C8B-B14F-4D97-AF65-F5344CB8AC3E}">
        <p14:creationId xmlns:p14="http://schemas.microsoft.com/office/powerpoint/2010/main" val="48696779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altLang="en-US" smtClean="0"/>
              <a:t>FLACC: </a:t>
            </a:r>
            <a:r>
              <a:rPr lang="en-US" smtClean="0"/>
              <a:t>The </a:t>
            </a:r>
            <a:r>
              <a:rPr lang="en-US" b="1" smtClean="0"/>
              <a:t>Face, Legs, Activity, Cry, Consolability scale</a:t>
            </a:r>
            <a:r>
              <a:rPr lang="en-US" smtClean="0"/>
              <a:t> or </a:t>
            </a:r>
            <a:r>
              <a:rPr lang="en-US" b="1" smtClean="0"/>
              <a:t>FLACC scale</a:t>
            </a:r>
            <a:r>
              <a:rPr lang="en-US" smtClean="0"/>
              <a:t> </a:t>
            </a:r>
          </a:p>
          <a:p>
            <a:pPr eaLnBrk="1" hangingPunct="1"/>
            <a:r>
              <a:rPr lang="en-US" altLang="en-US" smtClean="0"/>
              <a:t>1-3: nhẹ</a:t>
            </a:r>
          </a:p>
          <a:p>
            <a:pPr eaLnBrk="1" hangingPunct="1"/>
            <a:r>
              <a:rPr lang="en-US" altLang="en-US" smtClean="0"/>
              <a:t>4-6</a:t>
            </a:r>
            <a:r>
              <a:rPr lang="en-US" altLang="en-US" baseline="0" smtClean="0"/>
              <a:t> trung bình</a:t>
            </a:r>
          </a:p>
          <a:p>
            <a:pPr eaLnBrk="1" hangingPunct="1"/>
            <a:r>
              <a:rPr lang="en-US" altLang="en-US" baseline="0" smtClean="0"/>
              <a:t>7-10 nặng</a:t>
            </a:r>
            <a:endParaRPr lang="en-US" altLang="en-US" smtClean="0"/>
          </a:p>
        </p:txBody>
      </p:sp>
      <p:sp>
        <p:nvSpPr>
          <p:cNvPr id="4" name="Slide Number Placeholder 3"/>
          <p:cNvSpPr>
            <a:spLocks noGrp="1"/>
          </p:cNvSpPr>
          <p:nvPr>
            <p:ph type="sldNum" sz="quarter" idx="10"/>
          </p:nvPr>
        </p:nvSpPr>
        <p:spPr/>
        <p:txBody>
          <a:bodyPr/>
          <a:lstStyle/>
          <a:p>
            <a:fld id="{C888BCEF-383E-48A8-8B58-A01369AD11A4}" type="slidenum">
              <a:rPr lang="en-US" smtClean="0"/>
              <a:t>28</a:t>
            </a:fld>
            <a:endParaRPr lang="en-US"/>
          </a:p>
        </p:txBody>
      </p:sp>
    </p:spTree>
    <p:extLst>
      <p:ext uri="{BB962C8B-B14F-4D97-AF65-F5344CB8AC3E}">
        <p14:creationId xmlns:p14="http://schemas.microsoft.com/office/powerpoint/2010/main" val="164107924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endParaRPr lang="en-US" altLang="en-US" smtClean="0"/>
          </a:p>
        </p:txBody>
      </p:sp>
      <p:sp>
        <p:nvSpPr>
          <p:cNvPr id="4" name="Slide Number Placeholder 3"/>
          <p:cNvSpPr>
            <a:spLocks noGrp="1"/>
          </p:cNvSpPr>
          <p:nvPr>
            <p:ph type="sldNum" sz="quarter" idx="10"/>
          </p:nvPr>
        </p:nvSpPr>
        <p:spPr/>
        <p:txBody>
          <a:bodyPr/>
          <a:lstStyle/>
          <a:p>
            <a:fld id="{C888BCEF-383E-48A8-8B58-A01369AD11A4}" type="slidenum">
              <a:rPr lang="en-US" smtClean="0"/>
              <a:t>29</a:t>
            </a:fld>
            <a:endParaRPr lang="en-US"/>
          </a:p>
        </p:txBody>
      </p:sp>
    </p:spTree>
    <p:extLst>
      <p:ext uri="{BB962C8B-B14F-4D97-AF65-F5344CB8AC3E}">
        <p14:creationId xmlns:p14="http://schemas.microsoft.com/office/powerpoint/2010/main" val="131618672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endParaRPr lang="en-US" altLang="en-US" smtClean="0"/>
          </a:p>
        </p:txBody>
      </p:sp>
      <p:sp>
        <p:nvSpPr>
          <p:cNvPr id="4" name="Slide Number Placeholder 3"/>
          <p:cNvSpPr>
            <a:spLocks noGrp="1"/>
          </p:cNvSpPr>
          <p:nvPr>
            <p:ph type="sldNum" sz="quarter" idx="10"/>
          </p:nvPr>
        </p:nvSpPr>
        <p:spPr/>
        <p:txBody>
          <a:bodyPr/>
          <a:lstStyle/>
          <a:p>
            <a:fld id="{C888BCEF-383E-48A8-8B58-A01369AD11A4}" type="slidenum">
              <a:rPr lang="en-US" smtClean="0"/>
              <a:t>30</a:t>
            </a:fld>
            <a:endParaRPr lang="en-US"/>
          </a:p>
        </p:txBody>
      </p:sp>
    </p:spTree>
    <p:extLst>
      <p:ext uri="{BB962C8B-B14F-4D97-AF65-F5344CB8AC3E}">
        <p14:creationId xmlns:p14="http://schemas.microsoft.com/office/powerpoint/2010/main" val="268516664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endParaRPr lang="en-US" altLang="en-US" smtClean="0"/>
          </a:p>
        </p:txBody>
      </p:sp>
      <p:sp>
        <p:nvSpPr>
          <p:cNvPr id="4" name="Slide Number Placeholder 3"/>
          <p:cNvSpPr>
            <a:spLocks noGrp="1"/>
          </p:cNvSpPr>
          <p:nvPr>
            <p:ph type="sldNum" sz="quarter" idx="10"/>
          </p:nvPr>
        </p:nvSpPr>
        <p:spPr/>
        <p:txBody>
          <a:bodyPr/>
          <a:lstStyle/>
          <a:p>
            <a:fld id="{C888BCEF-383E-48A8-8B58-A01369AD11A4}" type="slidenum">
              <a:rPr lang="en-US" smtClean="0"/>
              <a:t>31</a:t>
            </a:fld>
            <a:endParaRPr lang="en-US"/>
          </a:p>
        </p:txBody>
      </p:sp>
    </p:spTree>
    <p:extLst>
      <p:ext uri="{BB962C8B-B14F-4D97-AF65-F5344CB8AC3E}">
        <p14:creationId xmlns:p14="http://schemas.microsoft.com/office/powerpoint/2010/main" val="1074620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mtClean="0"/>
              <a:t>Đau</a:t>
            </a:r>
            <a:r>
              <a:rPr lang="en-US" baseline="0" smtClean="0"/>
              <a:t> luôn là một cảm giác chủ quan.</a:t>
            </a:r>
          </a:p>
          <a:p>
            <a:pPr marL="171450" indent="-171450">
              <a:buFont typeface="Arial" panose="020B0604020202020204" pitchFamily="34" charset="0"/>
              <a:buChar char="•"/>
            </a:pPr>
            <a:r>
              <a:rPr lang="en-US" baseline="0" smtClean="0"/>
              <a:t>Nhận thức đau gồm 2 thành phần: </a:t>
            </a:r>
          </a:p>
          <a:p>
            <a:pPr marL="628650" lvl="1" indent="-171450">
              <a:buFont typeface="Arial" panose="020B0604020202020204" pitchFamily="34" charset="0"/>
              <a:buChar char="•"/>
            </a:pPr>
            <a:r>
              <a:rPr lang="en-US" baseline="0" smtClean="0"/>
              <a:t>Thành phần cảm giác: cường độ, vị trí, thời gian</a:t>
            </a:r>
          </a:p>
          <a:p>
            <a:pPr marL="628650" lvl="1" indent="-171450">
              <a:buFont typeface="Arial" panose="020B0604020202020204" pitchFamily="34" charset="0"/>
              <a:buChar char="•"/>
            </a:pPr>
            <a:r>
              <a:rPr lang="en-US" baseline="0" smtClean="0"/>
              <a:t>Thành phần cảm xúc và hành vi</a:t>
            </a:r>
            <a:endParaRPr lang="en-US"/>
          </a:p>
        </p:txBody>
      </p:sp>
      <p:sp>
        <p:nvSpPr>
          <p:cNvPr id="4" name="Slide Number Placeholder 3"/>
          <p:cNvSpPr>
            <a:spLocks noGrp="1"/>
          </p:cNvSpPr>
          <p:nvPr>
            <p:ph type="sldNum" sz="quarter" idx="10"/>
          </p:nvPr>
        </p:nvSpPr>
        <p:spPr/>
        <p:txBody>
          <a:bodyPr/>
          <a:lstStyle/>
          <a:p>
            <a:fld id="{C888BCEF-383E-48A8-8B58-A01369AD11A4}" type="slidenum">
              <a:rPr lang="en-US" smtClean="0"/>
              <a:t>5</a:t>
            </a:fld>
            <a:endParaRPr lang="en-US"/>
          </a:p>
        </p:txBody>
      </p:sp>
    </p:spTree>
    <p:extLst>
      <p:ext uri="{BB962C8B-B14F-4D97-AF65-F5344CB8AC3E}">
        <p14:creationId xmlns:p14="http://schemas.microsoft.com/office/powerpoint/2010/main" val="277627540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endParaRPr lang="en-US" altLang="en-US" smtClean="0"/>
          </a:p>
        </p:txBody>
      </p:sp>
      <p:sp>
        <p:nvSpPr>
          <p:cNvPr id="4" name="Slide Number Placeholder 3"/>
          <p:cNvSpPr>
            <a:spLocks noGrp="1"/>
          </p:cNvSpPr>
          <p:nvPr>
            <p:ph type="sldNum" sz="quarter" idx="10"/>
          </p:nvPr>
        </p:nvSpPr>
        <p:spPr/>
        <p:txBody>
          <a:bodyPr/>
          <a:lstStyle/>
          <a:p>
            <a:fld id="{C888BCEF-383E-48A8-8B58-A01369AD11A4}" type="slidenum">
              <a:rPr lang="en-US" smtClean="0"/>
              <a:t>32</a:t>
            </a:fld>
            <a:endParaRPr lang="en-US"/>
          </a:p>
        </p:txBody>
      </p:sp>
    </p:spTree>
    <p:extLst>
      <p:ext uri="{BB962C8B-B14F-4D97-AF65-F5344CB8AC3E}">
        <p14:creationId xmlns:p14="http://schemas.microsoft.com/office/powerpoint/2010/main" val="198028101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endParaRPr lang="en-US" altLang="en-US" smtClean="0"/>
          </a:p>
        </p:txBody>
      </p:sp>
      <p:sp>
        <p:nvSpPr>
          <p:cNvPr id="4" name="Slide Number Placeholder 3"/>
          <p:cNvSpPr>
            <a:spLocks noGrp="1"/>
          </p:cNvSpPr>
          <p:nvPr>
            <p:ph type="sldNum" sz="quarter" idx="10"/>
          </p:nvPr>
        </p:nvSpPr>
        <p:spPr/>
        <p:txBody>
          <a:bodyPr/>
          <a:lstStyle/>
          <a:p>
            <a:fld id="{C888BCEF-383E-48A8-8B58-A01369AD11A4}" type="slidenum">
              <a:rPr lang="en-US" smtClean="0"/>
              <a:t>34</a:t>
            </a:fld>
            <a:endParaRPr lang="en-US"/>
          </a:p>
        </p:txBody>
      </p:sp>
    </p:spTree>
    <p:extLst>
      <p:ext uri="{BB962C8B-B14F-4D97-AF65-F5344CB8AC3E}">
        <p14:creationId xmlns:p14="http://schemas.microsoft.com/office/powerpoint/2010/main" val="406647032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altLang="en-US" smtClean="0"/>
              <a:t>Liệu pháp</a:t>
            </a:r>
            <a:r>
              <a:rPr lang="en-US" altLang="en-US" baseline="0" smtClean="0"/>
              <a:t> nhận thức: hướng nhận thức của trẻ vào những khía cạnh cảm giác khác của thủ thuật hơn là khía cạnh gây đau và gây tổn thương của thủ thuật.</a:t>
            </a:r>
          </a:p>
          <a:p>
            <a:pPr eaLnBrk="1" hangingPunct="1"/>
            <a:endParaRPr lang="en-US" altLang="en-US" baseline="0" smtClean="0"/>
          </a:p>
          <a:p>
            <a:pPr eaLnBrk="1" hangingPunct="1"/>
            <a:r>
              <a:rPr lang="en-US" altLang="en-US" baseline="0" smtClean="0"/>
              <a:t>Liệu pháp hành vi: giảm những hành vi gây tăng cảm giác đau, lo lắng và mất hả năng hoạt động. Làm tăng những hành vi có thể làm giảm cảm giác đau. </a:t>
            </a:r>
          </a:p>
          <a:p>
            <a:pPr eaLnBrk="1" hangingPunct="1"/>
            <a:endParaRPr lang="en-US" altLang="en-US" baseline="0" smtClean="0"/>
          </a:p>
          <a:p>
            <a:pPr eaLnBrk="1" hangingPunct="1"/>
            <a:r>
              <a:rPr lang="en-US" altLang="en-US" baseline="0" smtClean="0"/>
              <a:t>Liệu pháp vật lý: vật lý trị liệu, kích thích nhiệt, kích thích cảm giác, massage, châm cứu</a:t>
            </a:r>
            <a:endParaRPr lang="en-US" altLang="en-US" smtClean="0"/>
          </a:p>
        </p:txBody>
      </p:sp>
      <p:sp>
        <p:nvSpPr>
          <p:cNvPr id="4" name="Slide Number Placeholder 3"/>
          <p:cNvSpPr>
            <a:spLocks noGrp="1"/>
          </p:cNvSpPr>
          <p:nvPr>
            <p:ph type="sldNum" sz="quarter" idx="10"/>
          </p:nvPr>
        </p:nvSpPr>
        <p:spPr/>
        <p:txBody>
          <a:bodyPr/>
          <a:lstStyle/>
          <a:p>
            <a:fld id="{C888BCEF-383E-48A8-8B58-A01369AD11A4}" type="slidenum">
              <a:rPr lang="en-US" smtClean="0"/>
              <a:t>36</a:t>
            </a:fld>
            <a:endParaRPr lang="en-US"/>
          </a:p>
        </p:txBody>
      </p:sp>
    </p:spTree>
    <p:extLst>
      <p:ext uri="{BB962C8B-B14F-4D97-AF65-F5344CB8AC3E}">
        <p14:creationId xmlns:p14="http://schemas.microsoft.com/office/powerpoint/2010/main" val="49858972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endParaRPr lang="en-US" altLang="en-US" smtClean="0"/>
          </a:p>
        </p:txBody>
      </p:sp>
      <p:sp>
        <p:nvSpPr>
          <p:cNvPr id="4" name="Slide Number Placeholder 3"/>
          <p:cNvSpPr>
            <a:spLocks noGrp="1"/>
          </p:cNvSpPr>
          <p:nvPr>
            <p:ph type="sldNum" sz="quarter" idx="10"/>
          </p:nvPr>
        </p:nvSpPr>
        <p:spPr/>
        <p:txBody>
          <a:bodyPr/>
          <a:lstStyle/>
          <a:p>
            <a:fld id="{C888BCEF-383E-48A8-8B58-A01369AD11A4}" type="slidenum">
              <a:rPr lang="en-US" smtClean="0"/>
              <a:t>37</a:t>
            </a:fld>
            <a:endParaRPr lang="en-US"/>
          </a:p>
        </p:txBody>
      </p:sp>
    </p:spTree>
    <p:extLst>
      <p:ext uri="{BB962C8B-B14F-4D97-AF65-F5344CB8AC3E}">
        <p14:creationId xmlns:p14="http://schemas.microsoft.com/office/powerpoint/2010/main" val="305115439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endParaRPr lang="en-US" altLang="en-US" smtClean="0"/>
          </a:p>
        </p:txBody>
      </p:sp>
      <p:sp>
        <p:nvSpPr>
          <p:cNvPr id="4" name="Slide Number Placeholder 3"/>
          <p:cNvSpPr>
            <a:spLocks noGrp="1"/>
          </p:cNvSpPr>
          <p:nvPr>
            <p:ph type="sldNum" sz="quarter" idx="10"/>
          </p:nvPr>
        </p:nvSpPr>
        <p:spPr/>
        <p:txBody>
          <a:bodyPr/>
          <a:lstStyle/>
          <a:p>
            <a:fld id="{C888BCEF-383E-48A8-8B58-A01369AD11A4}" type="slidenum">
              <a:rPr lang="en-US" smtClean="0"/>
              <a:t>38</a:t>
            </a:fld>
            <a:endParaRPr lang="en-US"/>
          </a:p>
        </p:txBody>
      </p:sp>
    </p:spTree>
    <p:extLst>
      <p:ext uri="{BB962C8B-B14F-4D97-AF65-F5344CB8AC3E}">
        <p14:creationId xmlns:p14="http://schemas.microsoft.com/office/powerpoint/2010/main" val="355569498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endParaRPr lang="en-US" altLang="en-US" smtClean="0"/>
          </a:p>
        </p:txBody>
      </p:sp>
      <p:sp>
        <p:nvSpPr>
          <p:cNvPr id="4" name="Slide Number Placeholder 3"/>
          <p:cNvSpPr>
            <a:spLocks noGrp="1"/>
          </p:cNvSpPr>
          <p:nvPr>
            <p:ph type="sldNum" sz="quarter" idx="10"/>
          </p:nvPr>
        </p:nvSpPr>
        <p:spPr/>
        <p:txBody>
          <a:bodyPr/>
          <a:lstStyle/>
          <a:p>
            <a:fld id="{C888BCEF-383E-48A8-8B58-A01369AD11A4}" type="slidenum">
              <a:rPr lang="en-US" smtClean="0"/>
              <a:t>39</a:t>
            </a:fld>
            <a:endParaRPr lang="en-US"/>
          </a:p>
        </p:txBody>
      </p:sp>
    </p:spTree>
    <p:extLst>
      <p:ext uri="{BB962C8B-B14F-4D97-AF65-F5344CB8AC3E}">
        <p14:creationId xmlns:p14="http://schemas.microsoft.com/office/powerpoint/2010/main" val="286224957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endParaRPr lang="en-US" altLang="en-US" smtClean="0"/>
          </a:p>
        </p:txBody>
      </p:sp>
      <p:sp>
        <p:nvSpPr>
          <p:cNvPr id="4" name="Slide Number Placeholder 3"/>
          <p:cNvSpPr>
            <a:spLocks noGrp="1"/>
          </p:cNvSpPr>
          <p:nvPr>
            <p:ph type="sldNum" sz="quarter" idx="10"/>
          </p:nvPr>
        </p:nvSpPr>
        <p:spPr/>
        <p:txBody>
          <a:bodyPr/>
          <a:lstStyle/>
          <a:p>
            <a:fld id="{C888BCEF-383E-48A8-8B58-A01369AD11A4}" type="slidenum">
              <a:rPr lang="en-US" smtClean="0"/>
              <a:t>40</a:t>
            </a:fld>
            <a:endParaRPr lang="en-US"/>
          </a:p>
        </p:txBody>
      </p:sp>
    </p:spTree>
    <p:extLst>
      <p:ext uri="{BB962C8B-B14F-4D97-AF65-F5344CB8AC3E}">
        <p14:creationId xmlns:p14="http://schemas.microsoft.com/office/powerpoint/2010/main" val="418463941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endParaRPr lang="en-US" altLang="en-US" smtClean="0"/>
          </a:p>
        </p:txBody>
      </p:sp>
      <p:sp>
        <p:nvSpPr>
          <p:cNvPr id="4" name="Slide Number Placeholder 3"/>
          <p:cNvSpPr>
            <a:spLocks noGrp="1"/>
          </p:cNvSpPr>
          <p:nvPr>
            <p:ph type="sldNum" sz="quarter" idx="10"/>
          </p:nvPr>
        </p:nvSpPr>
        <p:spPr/>
        <p:txBody>
          <a:bodyPr/>
          <a:lstStyle/>
          <a:p>
            <a:fld id="{C888BCEF-383E-48A8-8B58-A01369AD11A4}" type="slidenum">
              <a:rPr lang="en-US" smtClean="0"/>
              <a:t>41</a:t>
            </a:fld>
            <a:endParaRPr lang="en-US"/>
          </a:p>
        </p:txBody>
      </p:sp>
    </p:spTree>
    <p:extLst>
      <p:ext uri="{BB962C8B-B14F-4D97-AF65-F5344CB8AC3E}">
        <p14:creationId xmlns:p14="http://schemas.microsoft.com/office/powerpoint/2010/main" val="9152548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endParaRPr lang="en-US" altLang="en-US" smtClean="0"/>
          </a:p>
        </p:txBody>
      </p:sp>
      <p:sp>
        <p:nvSpPr>
          <p:cNvPr id="4" name="Slide Number Placeholder 3"/>
          <p:cNvSpPr>
            <a:spLocks noGrp="1"/>
          </p:cNvSpPr>
          <p:nvPr>
            <p:ph type="sldNum" sz="quarter" idx="10"/>
          </p:nvPr>
        </p:nvSpPr>
        <p:spPr/>
        <p:txBody>
          <a:bodyPr/>
          <a:lstStyle/>
          <a:p>
            <a:fld id="{C888BCEF-383E-48A8-8B58-A01369AD11A4}" type="slidenum">
              <a:rPr lang="en-US" smtClean="0"/>
              <a:t>42</a:t>
            </a:fld>
            <a:endParaRPr lang="en-US"/>
          </a:p>
        </p:txBody>
      </p:sp>
    </p:spTree>
    <p:extLst>
      <p:ext uri="{BB962C8B-B14F-4D97-AF65-F5344CB8AC3E}">
        <p14:creationId xmlns:p14="http://schemas.microsoft.com/office/powerpoint/2010/main" val="15739793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a:p>
        </p:txBody>
      </p:sp>
      <p:sp>
        <p:nvSpPr>
          <p:cNvPr id="4" name="Slide Number Placeholder 3"/>
          <p:cNvSpPr>
            <a:spLocks noGrp="1"/>
          </p:cNvSpPr>
          <p:nvPr>
            <p:ph type="sldNum" sz="quarter" idx="10"/>
          </p:nvPr>
        </p:nvSpPr>
        <p:spPr/>
        <p:txBody>
          <a:bodyPr/>
          <a:lstStyle/>
          <a:p>
            <a:fld id="{C888BCEF-383E-48A8-8B58-A01369AD11A4}" type="slidenum">
              <a:rPr lang="en-US" smtClean="0"/>
              <a:t>6</a:t>
            </a:fld>
            <a:endParaRPr lang="en-US"/>
          </a:p>
        </p:txBody>
      </p:sp>
    </p:spTree>
    <p:extLst>
      <p:ext uri="{BB962C8B-B14F-4D97-AF65-F5344CB8AC3E}">
        <p14:creationId xmlns:p14="http://schemas.microsoft.com/office/powerpoint/2010/main" val="10439872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Trước đây,</a:t>
            </a:r>
            <a:r>
              <a:rPr lang="en-US" baseline="0" smtClean="0"/>
              <a:t> người ta cho rằng trẻ sơ sinh và nhũ nhi có hệ thần kinh chưa phát triển và do đó không cần hoặc rất ít cần thuốc giảm đau. </a:t>
            </a:r>
          </a:p>
          <a:p>
            <a:r>
              <a:rPr lang="en-US" baseline="0" smtClean="0"/>
              <a:t>Những nghiên cứu gần đây cho thấy rằng chức năng cảm nhận đau đã phát triển từ thời kỳ bào thai và khá trưởng thành ngay cả ở trẻ sơ sinh non tháng.</a:t>
            </a:r>
            <a:endParaRPr lang="en-US"/>
          </a:p>
        </p:txBody>
      </p:sp>
      <p:sp>
        <p:nvSpPr>
          <p:cNvPr id="4" name="Slide Number Placeholder 3"/>
          <p:cNvSpPr>
            <a:spLocks noGrp="1"/>
          </p:cNvSpPr>
          <p:nvPr>
            <p:ph type="sldNum" sz="quarter" idx="10"/>
          </p:nvPr>
        </p:nvSpPr>
        <p:spPr/>
        <p:txBody>
          <a:bodyPr/>
          <a:lstStyle/>
          <a:p>
            <a:fld id="{C888BCEF-383E-48A8-8B58-A01369AD11A4}" type="slidenum">
              <a:rPr lang="en-US" smtClean="0"/>
              <a:t>7</a:t>
            </a:fld>
            <a:endParaRPr lang="en-US"/>
          </a:p>
        </p:txBody>
      </p:sp>
    </p:spTree>
    <p:extLst>
      <p:ext uri="{BB962C8B-B14F-4D97-AF65-F5344CB8AC3E}">
        <p14:creationId xmlns:p14="http://schemas.microsoft.com/office/powerpoint/2010/main" val="37827781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888BCEF-383E-48A8-8B58-A01369AD11A4}" type="slidenum">
              <a:rPr lang="en-US" smtClean="0"/>
              <a:t>8</a:t>
            </a:fld>
            <a:endParaRPr lang="en-US"/>
          </a:p>
        </p:txBody>
      </p:sp>
    </p:spTree>
    <p:extLst>
      <p:ext uri="{BB962C8B-B14F-4D97-AF65-F5344CB8AC3E}">
        <p14:creationId xmlns:p14="http://schemas.microsoft.com/office/powerpoint/2010/main" val="35742796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altLang="en-US" smtClean="0"/>
              <a:t>"It has been argued that the infant suffers little or no pain in the circumcision process. The evidence offered is that in the ritual Jewish circumcision, the infant, who is given an alcohol teat during surgery, cries little and almost immediately goes to sleep. That argument shows an ignorance of the effects of alcohol on infants and fails to acknowledge that 'sleep' may be a response to pain."-- William E. Brigman, "Circumcision as Child Abuse: The Legal and Constitutional Issues," </a:t>
            </a:r>
            <a:r>
              <a:rPr lang="en-US" altLang="en-US" i="1" smtClean="0"/>
              <a:t>Journal of Family Law,</a:t>
            </a:r>
            <a:r>
              <a:rPr lang="en-US" altLang="en-US" smtClean="0"/>
              <a:t> University of Louisville School of Law, Louisville, Kentucky.</a:t>
            </a:r>
          </a:p>
        </p:txBody>
      </p:sp>
      <p:sp>
        <p:nvSpPr>
          <p:cNvPr id="4" name="Slide Number Placeholder 3"/>
          <p:cNvSpPr>
            <a:spLocks noGrp="1"/>
          </p:cNvSpPr>
          <p:nvPr>
            <p:ph type="sldNum" sz="quarter" idx="10"/>
          </p:nvPr>
        </p:nvSpPr>
        <p:spPr/>
        <p:txBody>
          <a:bodyPr/>
          <a:lstStyle/>
          <a:p>
            <a:fld id="{C888BCEF-383E-48A8-8B58-A01369AD11A4}" type="slidenum">
              <a:rPr lang="en-US" smtClean="0"/>
              <a:t>9</a:t>
            </a:fld>
            <a:endParaRPr lang="en-US"/>
          </a:p>
        </p:txBody>
      </p:sp>
    </p:spTree>
    <p:extLst>
      <p:ext uri="{BB962C8B-B14F-4D97-AF65-F5344CB8AC3E}">
        <p14:creationId xmlns:p14="http://schemas.microsoft.com/office/powerpoint/2010/main" val="26135557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endParaRPr lang="en-US" altLang="en-US" smtClean="0"/>
          </a:p>
        </p:txBody>
      </p:sp>
      <p:sp>
        <p:nvSpPr>
          <p:cNvPr id="4" name="Slide Number Placeholder 3"/>
          <p:cNvSpPr>
            <a:spLocks noGrp="1"/>
          </p:cNvSpPr>
          <p:nvPr>
            <p:ph type="sldNum" sz="quarter" idx="10"/>
          </p:nvPr>
        </p:nvSpPr>
        <p:spPr/>
        <p:txBody>
          <a:bodyPr/>
          <a:lstStyle/>
          <a:p>
            <a:fld id="{C888BCEF-383E-48A8-8B58-A01369AD11A4}" type="slidenum">
              <a:rPr lang="en-US" smtClean="0"/>
              <a:t>10</a:t>
            </a:fld>
            <a:endParaRPr lang="en-US"/>
          </a:p>
        </p:txBody>
      </p:sp>
    </p:spTree>
    <p:extLst>
      <p:ext uri="{BB962C8B-B14F-4D97-AF65-F5344CB8AC3E}">
        <p14:creationId xmlns:p14="http://schemas.microsoft.com/office/powerpoint/2010/main" val="41146312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en-US" smtClean="0"/>
              <a:t>Despite the recent increase in our understanding of the development of pain processing, it is still not known whether premature infants are capable of processing pain at a cortical level. In this study, changes in cerebral oxygenation over the somatosensory cortex were measured in response to noxious stimulation using real-time near-infrared spectroscopy in 18 infants aged between 25 and 45 weeks postmenstrual age. The noxious stimuli were heel lances performed for routine blood sampling; no blood tests were performed solely for the purpose of the study. Noxious stimulation produced a clear cortical response, measured as an increase in total hemoglobin concentration [HbT] in the contralateral somatosensory cortex, from 25 weeks (mean Delta[HbT] = 7.74 micromol/L; SE, 1.10). Cortical responses were significantly greater in awake compared with sleeping infants, with a mean difference of 6.63 micromol/L [95% confidence interval (CI) limits: 2.35, 10.91 micromol/L; mean age, 35.2 weeks]. In awake infants, the response in the contralateral somatosensory cortex increased with age (regression coefficient, 0.698 micromol/L/week; 95% CI limits: 0.132, 1.265 micromol/L/week) and the latency decreased with age (regression coefficient, -0.9861 micromol/L/week; 95% CI limits: -1.5361, -0.4361 micromol/L/week; age range, 25-38 weeks). The response was modality specific because no response was detected after non-noxious stimulation of the heel, even when accompanied by reflex withdrawal of the foot. We conclude that noxious information is transmitted to the preterm infant cortex from 25 weeks, highlighting the potential for both higher-level pain processing and pain-induced plasticity in the human brain from a very early age. </a:t>
            </a:r>
          </a:p>
          <a:p>
            <a:pPr eaLnBrk="1" hangingPunct="1"/>
            <a:endParaRPr lang="en-US" altLang="en-US" smtClean="0"/>
          </a:p>
        </p:txBody>
      </p:sp>
      <p:sp>
        <p:nvSpPr>
          <p:cNvPr id="4" name="Slide Number Placeholder 3"/>
          <p:cNvSpPr>
            <a:spLocks noGrp="1"/>
          </p:cNvSpPr>
          <p:nvPr>
            <p:ph type="sldNum" sz="quarter" idx="10"/>
          </p:nvPr>
        </p:nvSpPr>
        <p:spPr/>
        <p:txBody>
          <a:bodyPr/>
          <a:lstStyle/>
          <a:p>
            <a:fld id="{C888BCEF-383E-48A8-8B58-A01369AD11A4}" type="slidenum">
              <a:rPr lang="en-US" smtClean="0"/>
              <a:t>11</a:t>
            </a:fld>
            <a:endParaRPr lang="en-US"/>
          </a:p>
        </p:txBody>
      </p:sp>
    </p:spTree>
    <p:extLst>
      <p:ext uri="{BB962C8B-B14F-4D97-AF65-F5344CB8AC3E}">
        <p14:creationId xmlns:p14="http://schemas.microsoft.com/office/powerpoint/2010/main" val="22369157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atin typeface="Times New Roman" panose="02020603050405020304" pitchFamily="18" charset="0"/>
                <a:cs typeface="Times New Roman" panose="02020603050405020304" pitchFamily="18" charset="0"/>
              </a:defRPr>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atin typeface="Times New Roman" panose="02020603050405020304" pitchFamily="18" charset="0"/>
                <a:cs typeface="Times New Roman" panose="02020603050405020304" pitchFamily="18"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88936F88-2D83-4637-BD55-ADB3B953285E}" type="datetimeFigureOut">
              <a:rPr lang="en-US" smtClean="0"/>
              <a:t>20-Jun-17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7D8472B-0EE0-4112-94E6-6E497557FE14}" type="slidenum">
              <a:rPr lang="en-US" smtClean="0"/>
              <a:t>‹#›</a:t>
            </a:fld>
            <a:endParaRPr lang="en-US"/>
          </a:p>
        </p:txBody>
      </p:sp>
    </p:spTree>
    <p:extLst>
      <p:ext uri="{BB962C8B-B14F-4D97-AF65-F5344CB8AC3E}">
        <p14:creationId xmlns:p14="http://schemas.microsoft.com/office/powerpoint/2010/main" val="3750988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8936F88-2D83-4637-BD55-ADB3B953285E}" type="datetimeFigureOut">
              <a:rPr lang="en-US" smtClean="0"/>
              <a:t>20-Jun-17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7D8472B-0EE0-4112-94E6-6E497557FE14}" type="slidenum">
              <a:rPr lang="en-US" smtClean="0"/>
              <a:t>‹#›</a:t>
            </a:fld>
            <a:endParaRPr lang="en-US"/>
          </a:p>
        </p:txBody>
      </p:sp>
    </p:spTree>
    <p:extLst>
      <p:ext uri="{BB962C8B-B14F-4D97-AF65-F5344CB8AC3E}">
        <p14:creationId xmlns:p14="http://schemas.microsoft.com/office/powerpoint/2010/main" val="17147093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8936F88-2D83-4637-BD55-ADB3B953285E}" type="datetimeFigureOut">
              <a:rPr lang="en-US" smtClean="0"/>
              <a:t>20-Jun-17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7D8472B-0EE0-4112-94E6-6E497557FE14}" type="slidenum">
              <a:rPr lang="en-US" smtClean="0"/>
              <a:t>‹#›</a:t>
            </a:fld>
            <a:endParaRPr lang="en-US"/>
          </a:p>
        </p:txBody>
      </p:sp>
    </p:spTree>
    <p:extLst>
      <p:ext uri="{BB962C8B-B14F-4D97-AF65-F5344CB8AC3E}">
        <p14:creationId xmlns:p14="http://schemas.microsoft.com/office/powerpoint/2010/main" val="10094570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Arial" panose="020B0604020202020204" pitchFamily="34" charset="0"/>
                <a:cs typeface="Arial" panose="020B0604020202020204" pitchFamily="34" charset="0"/>
              </a:defRPr>
            </a:lvl1pPr>
          </a:lstStyle>
          <a:p>
            <a:r>
              <a:rPr lang="en-US" smtClean="0"/>
              <a:t>Click to edit Master title style</a:t>
            </a:r>
            <a:endParaRPr lang="en-US"/>
          </a:p>
        </p:txBody>
      </p:sp>
      <p:sp>
        <p:nvSpPr>
          <p:cNvPr id="3" name="Content Placeholder 2"/>
          <p:cNvSpPr>
            <a:spLocks noGrp="1"/>
          </p:cNvSpPr>
          <p:nvPr>
            <p:ph idx="1"/>
          </p:nvPr>
        </p:nvSpPr>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8936F88-2D83-4637-BD55-ADB3B953285E}" type="datetimeFigureOut">
              <a:rPr lang="en-US" smtClean="0"/>
              <a:t>20-Jun-17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7D8472B-0EE0-4112-94E6-6E497557FE14}" type="slidenum">
              <a:rPr lang="en-US" smtClean="0"/>
              <a:t>‹#›</a:t>
            </a:fld>
            <a:endParaRPr lang="en-US"/>
          </a:p>
        </p:txBody>
      </p:sp>
    </p:spTree>
    <p:extLst>
      <p:ext uri="{BB962C8B-B14F-4D97-AF65-F5344CB8AC3E}">
        <p14:creationId xmlns:p14="http://schemas.microsoft.com/office/powerpoint/2010/main" val="13154833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8936F88-2D83-4637-BD55-ADB3B953285E}" type="datetimeFigureOut">
              <a:rPr lang="en-US" smtClean="0"/>
              <a:t>20-Jun-17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7D8472B-0EE0-4112-94E6-6E497557FE14}" type="slidenum">
              <a:rPr lang="en-US" smtClean="0"/>
              <a:t>‹#›</a:t>
            </a:fld>
            <a:endParaRPr lang="en-US"/>
          </a:p>
        </p:txBody>
      </p:sp>
    </p:spTree>
    <p:extLst>
      <p:ext uri="{BB962C8B-B14F-4D97-AF65-F5344CB8AC3E}">
        <p14:creationId xmlns:p14="http://schemas.microsoft.com/office/powerpoint/2010/main" val="2439282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88936F88-2D83-4637-BD55-ADB3B953285E}" type="datetimeFigureOut">
              <a:rPr lang="en-US" smtClean="0"/>
              <a:t>20-Jun-17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7D8472B-0EE0-4112-94E6-6E497557FE14}" type="slidenum">
              <a:rPr lang="en-US" smtClean="0"/>
              <a:t>‹#›</a:t>
            </a:fld>
            <a:endParaRPr lang="en-US"/>
          </a:p>
        </p:txBody>
      </p:sp>
    </p:spTree>
    <p:extLst>
      <p:ext uri="{BB962C8B-B14F-4D97-AF65-F5344CB8AC3E}">
        <p14:creationId xmlns:p14="http://schemas.microsoft.com/office/powerpoint/2010/main" val="13540484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88936F88-2D83-4637-BD55-ADB3B953285E}" type="datetimeFigureOut">
              <a:rPr lang="en-US" smtClean="0"/>
              <a:t>20-Jun-17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7D8472B-0EE0-4112-94E6-6E497557FE14}" type="slidenum">
              <a:rPr lang="en-US" smtClean="0"/>
              <a:t>‹#›</a:t>
            </a:fld>
            <a:endParaRPr lang="en-US"/>
          </a:p>
        </p:txBody>
      </p:sp>
    </p:spTree>
    <p:extLst>
      <p:ext uri="{BB962C8B-B14F-4D97-AF65-F5344CB8AC3E}">
        <p14:creationId xmlns:p14="http://schemas.microsoft.com/office/powerpoint/2010/main" val="25700309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88936F88-2D83-4637-BD55-ADB3B953285E}" type="datetimeFigureOut">
              <a:rPr lang="en-US" smtClean="0"/>
              <a:t>20-Jun-17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7D8472B-0EE0-4112-94E6-6E497557FE14}" type="slidenum">
              <a:rPr lang="en-US" smtClean="0"/>
              <a:t>‹#›</a:t>
            </a:fld>
            <a:endParaRPr lang="en-US"/>
          </a:p>
        </p:txBody>
      </p:sp>
    </p:spTree>
    <p:extLst>
      <p:ext uri="{BB962C8B-B14F-4D97-AF65-F5344CB8AC3E}">
        <p14:creationId xmlns:p14="http://schemas.microsoft.com/office/powerpoint/2010/main" val="42015797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8936F88-2D83-4637-BD55-ADB3B953285E}" type="datetimeFigureOut">
              <a:rPr lang="en-US" smtClean="0"/>
              <a:t>20-Jun-17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7D8472B-0EE0-4112-94E6-6E497557FE14}" type="slidenum">
              <a:rPr lang="en-US" smtClean="0"/>
              <a:t>‹#›</a:t>
            </a:fld>
            <a:endParaRPr lang="en-US"/>
          </a:p>
        </p:txBody>
      </p:sp>
    </p:spTree>
    <p:extLst>
      <p:ext uri="{BB962C8B-B14F-4D97-AF65-F5344CB8AC3E}">
        <p14:creationId xmlns:p14="http://schemas.microsoft.com/office/powerpoint/2010/main" val="1527210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8936F88-2D83-4637-BD55-ADB3B953285E}" type="datetimeFigureOut">
              <a:rPr lang="en-US" smtClean="0"/>
              <a:t>20-Jun-17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7D8472B-0EE0-4112-94E6-6E497557FE14}" type="slidenum">
              <a:rPr lang="en-US" smtClean="0"/>
              <a:t>‹#›</a:t>
            </a:fld>
            <a:endParaRPr lang="en-US"/>
          </a:p>
        </p:txBody>
      </p:sp>
    </p:spTree>
    <p:extLst>
      <p:ext uri="{BB962C8B-B14F-4D97-AF65-F5344CB8AC3E}">
        <p14:creationId xmlns:p14="http://schemas.microsoft.com/office/powerpoint/2010/main" val="34314544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8936F88-2D83-4637-BD55-ADB3B953285E}" type="datetimeFigureOut">
              <a:rPr lang="en-US" smtClean="0"/>
              <a:t>20-Jun-17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7D8472B-0EE0-4112-94E6-6E497557FE14}" type="slidenum">
              <a:rPr lang="en-US" smtClean="0"/>
              <a:t>‹#›</a:t>
            </a:fld>
            <a:endParaRPr lang="en-US"/>
          </a:p>
        </p:txBody>
      </p:sp>
    </p:spTree>
    <p:extLst>
      <p:ext uri="{BB962C8B-B14F-4D97-AF65-F5344CB8AC3E}">
        <p14:creationId xmlns:p14="http://schemas.microsoft.com/office/powerpoint/2010/main" val="25877355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8936F88-2D83-4637-BD55-ADB3B953285E}" type="datetimeFigureOut">
              <a:rPr lang="en-US" smtClean="0"/>
              <a:t>20-Jun-17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7D8472B-0EE0-4112-94E6-6E497557FE14}" type="slidenum">
              <a:rPr lang="en-US" smtClean="0"/>
              <a:t>‹#›</a:t>
            </a:fld>
            <a:endParaRPr lang="en-US"/>
          </a:p>
        </p:txBody>
      </p:sp>
    </p:spTree>
    <p:extLst>
      <p:ext uri="{BB962C8B-B14F-4D97-AF65-F5344CB8AC3E}">
        <p14:creationId xmlns:p14="http://schemas.microsoft.com/office/powerpoint/2010/main" val="85450018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8.wmf"/></Relationships>
</file>

<file path=ppt/slides/_rels/slide12.xml.rels><?xml version="1.0" encoding="UTF-8" standalone="yes"?>
<Relationships xmlns="http://schemas.openxmlformats.org/package/2006/relationships"><Relationship Id="rId3" Type="http://schemas.openxmlformats.org/officeDocument/2006/relationships/image" Target="../media/image9.wm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4.png"/><Relationship Id="rId4" Type="http://schemas.openxmlformats.org/officeDocument/2006/relationships/notesSlide" Target="../notesSlides/notesSlide16.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4.jpeg"/><Relationship Id="rId5" Type="http://schemas.openxmlformats.org/officeDocument/2006/relationships/image" Target="../media/image3.jpeg"/><Relationship Id="rId4" Type="http://schemas.openxmlformats.org/officeDocument/2006/relationships/image" Target="../media/image2.jpe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17122" y="2033097"/>
            <a:ext cx="9144000" cy="1051771"/>
          </a:xfrm>
        </p:spPr>
        <p:txBody>
          <a:bodyPr>
            <a:normAutofit/>
          </a:bodyPr>
          <a:lstStyle/>
          <a:p>
            <a:r>
              <a:rPr lang="en-US" sz="4600" b="1" smtClean="0"/>
              <a:t>ĐAU Ở TRẺ EM</a:t>
            </a:r>
            <a:endParaRPr lang="en-US" sz="4600" b="1"/>
          </a:p>
        </p:txBody>
      </p:sp>
      <p:sp>
        <p:nvSpPr>
          <p:cNvPr id="3" name="Subtitle 2"/>
          <p:cNvSpPr>
            <a:spLocks noGrp="1"/>
          </p:cNvSpPr>
          <p:nvPr>
            <p:ph type="subTitle" idx="1"/>
          </p:nvPr>
        </p:nvSpPr>
        <p:spPr>
          <a:xfrm>
            <a:off x="1417122" y="3319448"/>
            <a:ext cx="9144000" cy="1655762"/>
          </a:xfrm>
        </p:spPr>
        <p:txBody>
          <a:bodyPr/>
          <a:lstStyle/>
          <a:p>
            <a:r>
              <a:rPr lang="en-US" smtClean="0"/>
              <a:t>Sub by tổ 9 y13 b</a:t>
            </a:r>
            <a:endParaRPr lang="en-US"/>
          </a:p>
        </p:txBody>
      </p:sp>
    </p:spTree>
    <p:extLst>
      <p:ext uri="{BB962C8B-B14F-4D97-AF65-F5344CB8AC3E}">
        <p14:creationId xmlns:p14="http://schemas.microsoft.com/office/powerpoint/2010/main" val="207732031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80488" y="162130"/>
            <a:ext cx="6937106" cy="64866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4"/>
          <p:cNvSpPr txBox="1">
            <a:spLocks noChangeArrowheads="1"/>
          </p:cNvSpPr>
          <p:nvPr/>
        </p:nvSpPr>
        <p:spPr bwMode="auto">
          <a:xfrm>
            <a:off x="1069383" y="2552054"/>
            <a:ext cx="2495227"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2400">
                <a:latin typeface="Arial" panose="020B0604020202020204" pitchFamily="34" charset="0"/>
              </a:rPr>
              <a:t>Heart rate</a:t>
            </a:r>
          </a:p>
          <a:p>
            <a:pPr eaLnBrk="1" hangingPunct="1">
              <a:spcBef>
                <a:spcPct val="0"/>
              </a:spcBef>
              <a:buFontTx/>
              <a:buNone/>
            </a:pPr>
            <a:r>
              <a:rPr lang="en-US" altLang="en-US" sz="2400">
                <a:latin typeface="Arial" panose="020B0604020202020204" pitchFamily="34" charset="0"/>
              </a:rPr>
              <a:t>Respiratory rate</a:t>
            </a:r>
          </a:p>
          <a:p>
            <a:pPr eaLnBrk="1" hangingPunct="1">
              <a:spcBef>
                <a:spcPct val="0"/>
              </a:spcBef>
              <a:buFontTx/>
              <a:buNone/>
            </a:pPr>
            <a:r>
              <a:rPr lang="en-US" altLang="en-US" sz="2400">
                <a:latin typeface="Arial" panose="020B0604020202020204" pitchFamily="34" charset="0"/>
              </a:rPr>
              <a:t>Cry duration</a:t>
            </a:r>
          </a:p>
        </p:txBody>
      </p:sp>
    </p:spTree>
    <p:extLst>
      <p:ext uri="{BB962C8B-B14F-4D97-AF65-F5344CB8AC3E}">
        <p14:creationId xmlns:p14="http://schemas.microsoft.com/office/powerpoint/2010/main" val="381734735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3350" y="1844298"/>
            <a:ext cx="6673850" cy="51987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39999" y="2035337"/>
            <a:ext cx="3066753" cy="2231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 Box 5"/>
          <p:cNvSpPr txBox="1">
            <a:spLocks noChangeArrowheads="1"/>
          </p:cNvSpPr>
          <p:nvPr/>
        </p:nvSpPr>
        <p:spPr bwMode="auto">
          <a:xfrm>
            <a:off x="4022725" y="7081838"/>
            <a:ext cx="2851150" cy="47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1882" tIns="50941" rIns="101882" bIns="50941">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endParaRPr lang="en-US" altLang="en-US" sz="2400">
              <a:latin typeface="Arial" panose="020B0604020202020204" pitchFamily="34" charset="0"/>
            </a:endParaRPr>
          </a:p>
        </p:txBody>
      </p:sp>
      <p:sp useBgFill="1">
        <p:nvSpPr>
          <p:cNvPr id="16" name="Text Box 6"/>
          <p:cNvSpPr txBox="1">
            <a:spLocks noChangeArrowheads="1"/>
          </p:cNvSpPr>
          <p:nvPr/>
        </p:nvSpPr>
        <p:spPr bwMode="auto">
          <a:xfrm>
            <a:off x="8713653" y="6290509"/>
            <a:ext cx="2994025" cy="379876"/>
          </a:xfrm>
          <a:prstGeom prst="rect">
            <a:avLst/>
          </a:prstGeom>
          <a:ln w="9525">
            <a:solidFill>
              <a:srgbClr val="FFFF66"/>
            </a:solidFill>
            <a:miter lim="800000"/>
            <a:headEnd/>
            <a:tailEnd/>
          </a:ln>
        </p:spPr>
        <p:txBody>
          <a:bodyPr lIns="101882" tIns="50941" rIns="101882" bIns="50941">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en-US" sz="1800" b="1">
                <a:latin typeface="Arial" panose="020B0604020202020204" pitchFamily="34" charset="0"/>
              </a:rPr>
              <a:t>Slater et al, 2006</a:t>
            </a:r>
          </a:p>
        </p:txBody>
      </p:sp>
      <p:sp>
        <p:nvSpPr>
          <p:cNvPr id="17" name="Text Box 7"/>
          <p:cNvSpPr txBox="1">
            <a:spLocks noChangeArrowheads="1"/>
          </p:cNvSpPr>
          <p:nvPr/>
        </p:nvSpPr>
        <p:spPr bwMode="auto">
          <a:xfrm>
            <a:off x="1854200" y="1143000"/>
            <a:ext cx="6223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2400" b="1">
                <a:latin typeface="Arial" panose="020B0604020202020204" pitchFamily="34" charset="0"/>
              </a:rPr>
              <a:t>Sự thay đổi của Hb khi bị đau (heel lance)</a:t>
            </a:r>
          </a:p>
        </p:txBody>
      </p:sp>
      <p:sp>
        <p:nvSpPr>
          <p:cNvPr id="18" name="Flowchart: Alternate Process 17"/>
          <p:cNvSpPr/>
          <p:nvPr/>
        </p:nvSpPr>
        <p:spPr>
          <a:xfrm>
            <a:off x="167422" y="185980"/>
            <a:ext cx="10417919" cy="712922"/>
          </a:xfrm>
          <a:prstGeom prst="flowChartAlternateProcess">
            <a:avLst/>
          </a:prstGeom>
          <a:solidFill>
            <a:schemeClr val="accent2">
              <a:lumMod val="60000"/>
              <a:lumOff val="40000"/>
              <a:alpha val="86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200" smtClean="0">
                <a:solidFill>
                  <a:schemeClr val="tx1"/>
                </a:solidFill>
              </a:rPr>
              <a:t>Đáp ứng đau ở vỏ não trẻ sơ sinh non tháng</a:t>
            </a:r>
            <a:endParaRPr lang="en-US" sz="4200">
              <a:solidFill>
                <a:schemeClr val="tx1"/>
              </a:solidFill>
            </a:endParaRPr>
          </a:p>
        </p:txBody>
      </p:sp>
    </p:spTree>
    <p:extLst>
      <p:ext uri="{BB962C8B-B14F-4D97-AF65-F5344CB8AC3E}">
        <p14:creationId xmlns:p14="http://schemas.microsoft.com/office/powerpoint/2010/main" val="270969151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7751" y="1021140"/>
            <a:ext cx="8331200" cy="275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 Box 4"/>
          <p:cNvSpPr txBox="1">
            <a:spLocks noChangeArrowheads="1"/>
          </p:cNvSpPr>
          <p:nvPr/>
        </p:nvSpPr>
        <p:spPr bwMode="auto">
          <a:xfrm>
            <a:off x="4291551" y="6980615"/>
            <a:ext cx="3284537" cy="471487"/>
          </a:xfrm>
          <a:prstGeom prst="rect">
            <a:avLst/>
          </a:prstGeom>
          <a:noFill/>
          <a:ln w="9525">
            <a:solidFill>
              <a:srgbClr val="FFFF66"/>
            </a:solidFill>
            <a:miter lim="800000"/>
            <a:headEnd/>
            <a:tailEnd/>
          </a:ln>
          <a:extLst>
            <a:ext uri="{909E8E84-426E-40DD-AFC4-6F175D3DCCD1}">
              <a14:hiddenFill xmlns:a14="http://schemas.microsoft.com/office/drawing/2010/main">
                <a:solidFill>
                  <a:srgbClr val="FFFFFF"/>
                </a:solidFill>
              </a14:hiddenFill>
            </a:ext>
          </a:extLst>
        </p:spPr>
        <p:txBody>
          <a:bodyPr lIns="101882" tIns="50941" rIns="101882" bIns="50941">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en-US" sz="2400" b="1">
                <a:solidFill>
                  <a:srgbClr val="FFFF66"/>
                </a:solidFill>
                <a:latin typeface="Arial" panose="020B0604020202020204" pitchFamily="34" charset="0"/>
              </a:rPr>
              <a:t>Pain 114: 444, 2005</a:t>
            </a:r>
          </a:p>
        </p:txBody>
      </p:sp>
      <p:sp>
        <p:nvSpPr>
          <p:cNvPr id="11" name="Rectangle 3"/>
          <p:cNvSpPr txBox="1">
            <a:spLocks noChangeArrowheads="1"/>
          </p:cNvSpPr>
          <p:nvPr/>
        </p:nvSpPr>
        <p:spPr>
          <a:xfrm>
            <a:off x="1055173" y="4148381"/>
            <a:ext cx="9669651" cy="188046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mtClean="0">
                <a:latin typeface="Arial" panose="020B0604020202020204" pitchFamily="34" charset="0"/>
              </a:rPr>
              <a:t>“</a:t>
            </a:r>
            <a:r>
              <a:rPr lang="en-US">
                <a:latin typeface="Arial" panose="020B0604020202020204" pitchFamily="34" charset="0"/>
              </a:rPr>
              <a:t>Trẻ được </a:t>
            </a:r>
            <a:r>
              <a:rPr lang="en-US" smtClean="0">
                <a:latin typeface="Arial" panose="020B0604020202020204" pitchFamily="34" charset="0"/>
              </a:rPr>
              <a:t>phẫu </a:t>
            </a:r>
            <a:r>
              <a:rPr lang="en-US">
                <a:latin typeface="Arial" panose="020B0604020202020204" pitchFamily="34" charset="0"/>
              </a:rPr>
              <a:t>thuật trước đó (0-3 tuổi) … tại cùng dermatome có số điểm đau (quan sát) cao hơn, [NE] cao hơn trong huyết tương, và cần morphine nhiều hơn trẻ không có </a:t>
            </a:r>
            <a:r>
              <a:rPr lang="en-US" smtClean="0">
                <a:latin typeface="Arial" panose="020B0604020202020204" pitchFamily="34" charset="0"/>
              </a:rPr>
              <a:t>phẫu </a:t>
            </a:r>
            <a:r>
              <a:rPr lang="en-US">
                <a:latin typeface="Arial" panose="020B0604020202020204" pitchFamily="34" charset="0"/>
              </a:rPr>
              <a:t>thuật trước đó</a:t>
            </a:r>
            <a:r>
              <a:rPr lang="en-US" smtClean="0">
                <a:latin typeface="Arial" panose="020B0604020202020204" pitchFamily="34" charset="0"/>
              </a:rPr>
              <a:t>.”</a:t>
            </a:r>
            <a:endParaRPr lang="en-US" altLang="en-US" smtClean="0">
              <a:latin typeface="Arial" panose="020B0604020202020204" pitchFamily="34" charset="0"/>
            </a:endParaRPr>
          </a:p>
        </p:txBody>
      </p:sp>
    </p:spTree>
    <p:extLst>
      <p:ext uri="{BB962C8B-B14F-4D97-AF65-F5344CB8AC3E}">
        <p14:creationId xmlns:p14="http://schemas.microsoft.com/office/powerpoint/2010/main" val="252308435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45954" y="495946"/>
            <a:ext cx="2662927" cy="61760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7"/>
          <p:cNvSpPr>
            <a:spLocks noChangeArrowheads="1"/>
          </p:cNvSpPr>
          <p:nvPr/>
        </p:nvSpPr>
        <p:spPr bwMode="auto">
          <a:xfrm>
            <a:off x="718089" y="495946"/>
            <a:ext cx="5562600" cy="5646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lnSpc>
                <a:spcPct val="80000"/>
              </a:lnSpc>
              <a:buFontTx/>
              <a:buNone/>
            </a:pPr>
            <a:r>
              <a:rPr lang="de-DE" altLang="en-US" sz="2400"/>
              <a:t>Đối tượng n/c: 3 nhóm trẻ</a:t>
            </a:r>
          </a:p>
          <a:p>
            <a:pPr eaLnBrk="1" hangingPunct="1">
              <a:lnSpc>
                <a:spcPct val="80000"/>
              </a:lnSpc>
              <a:buFontTx/>
              <a:buNone/>
            </a:pPr>
            <a:r>
              <a:rPr lang="de-DE" altLang="en-US" sz="2400"/>
              <a:t>	Cắt bao qui đầu có EMLA</a:t>
            </a:r>
          </a:p>
          <a:p>
            <a:pPr eaLnBrk="1" hangingPunct="1">
              <a:lnSpc>
                <a:spcPct val="80000"/>
              </a:lnSpc>
              <a:buFontTx/>
              <a:buNone/>
            </a:pPr>
            <a:r>
              <a:rPr lang="de-DE" altLang="en-US" sz="2400"/>
              <a:t>	Cắt bao qui đầu không EMLA</a:t>
            </a:r>
          </a:p>
          <a:p>
            <a:pPr eaLnBrk="1" hangingPunct="1">
              <a:lnSpc>
                <a:spcPct val="80000"/>
              </a:lnSpc>
              <a:buFontTx/>
              <a:buNone/>
            </a:pPr>
            <a:r>
              <a:rPr lang="de-DE" altLang="en-US" sz="2400"/>
              <a:t>	Không cắt bao qui </a:t>
            </a:r>
            <a:r>
              <a:rPr lang="de-DE" altLang="en-US" sz="2400" smtClean="0"/>
              <a:t>đầu</a:t>
            </a:r>
            <a:endParaRPr lang="de-DE" altLang="en-US" sz="2400"/>
          </a:p>
          <a:p>
            <a:pPr eaLnBrk="1" hangingPunct="1">
              <a:lnSpc>
                <a:spcPct val="80000"/>
              </a:lnSpc>
              <a:buFontTx/>
              <a:buNone/>
            </a:pPr>
            <a:r>
              <a:rPr lang="de-DE" altLang="en-US" sz="2400"/>
              <a:t>Đánh giá: </a:t>
            </a:r>
          </a:p>
          <a:p>
            <a:pPr eaLnBrk="1" hangingPunct="1">
              <a:lnSpc>
                <a:spcPct val="80000"/>
              </a:lnSpc>
              <a:buFontTx/>
              <a:buNone/>
            </a:pPr>
            <a:r>
              <a:rPr lang="de-DE" altLang="en-US" sz="2400"/>
              <a:t>	Biểu hiện của nét mặt</a:t>
            </a:r>
          </a:p>
          <a:p>
            <a:pPr eaLnBrk="1" hangingPunct="1">
              <a:lnSpc>
                <a:spcPct val="80000"/>
              </a:lnSpc>
              <a:buFontTx/>
              <a:buNone/>
            </a:pPr>
            <a:r>
              <a:rPr lang="de-DE" altLang="en-US" sz="2400"/>
              <a:t>	Thời gian khóc</a:t>
            </a:r>
          </a:p>
          <a:p>
            <a:pPr eaLnBrk="1" hangingPunct="1">
              <a:lnSpc>
                <a:spcPct val="80000"/>
              </a:lnSpc>
              <a:buFontTx/>
              <a:buNone/>
            </a:pPr>
            <a:r>
              <a:rPr lang="de-DE" altLang="en-US" sz="2400"/>
              <a:t>	VAS</a:t>
            </a:r>
          </a:p>
          <a:p>
            <a:pPr eaLnBrk="1" hangingPunct="1">
              <a:lnSpc>
                <a:spcPct val="80000"/>
              </a:lnSpc>
              <a:buFontTx/>
              <a:buNone/>
            </a:pPr>
            <a:r>
              <a:rPr lang="de-DE" altLang="en-US" sz="2400"/>
              <a:t>Kết quả: </a:t>
            </a:r>
          </a:p>
          <a:p>
            <a:pPr eaLnBrk="1" hangingPunct="1">
              <a:lnSpc>
                <a:spcPct val="80000"/>
              </a:lnSpc>
              <a:buFontTx/>
              <a:buNone/>
            </a:pPr>
            <a:r>
              <a:rPr lang="de-DE" altLang="en-US" sz="2400"/>
              <a:t>	Trẻ có cắt bao qui đầu có đ/ư đau nhiều hơn trẻ không cắt</a:t>
            </a:r>
          </a:p>
          <a:p>
            <a:pPr eaLnBrk="1" hangingPunct="1">
              <a:lnSpc>
                <a:spcPct val="80000"/>
              </a:lnSpc>
              <a:buFontTx/>
              <a:buNone/>
            </a:pPr>
            <a:r>
              <a:rPr lang="de-DE" altLang="en-US" sz="2400"/>
              <a:t>	Trẻ cắt có dùng EMLA có đ/ư đau ít hơn trẻ không dùng </a:t>
            </a:r>
          </a:p>
          <a:p>
            <a:pPr eaLnBrk="1" hangingPunct="1">
              <a:lnSpc>
                <a:spcPct val="80000"/>
              </a:lnSpc>
              <a:buFontTx/>
              <a:buNone/>
            </a:pPr>
            <a:r>
              <a:rPr lang="en-US" altLang="en-US" sz="2400"/>
              <a:t>			</a:t>
            </a:r>
          </a:p>
          <a:p>
            <a:pPr eaLnBrk="1" hangingPunct="1">
              <a:lnSpc>
                <a:spcPct val="80000"/>
              </a:lnSpc>
              <a:buFontTx/>
              <a:buNone/>
            </a:pPr>
            <a:r>
              <a:rPr lang="en-US" altLang="en-US" sz="2400"/>
              <a:t>									(Taddio et al., 1995)</a:t>
            </a:r>
          </a:p>
          <a:p>
            <a:pPr>
              <a:lnSpc>
                <a:spcPct val="80000"/>
              </a:lnSpc>
            </a:pPr>
            <a:endParaRPr lang="en-US" altLang="en-US" sz="2400"/>
          </a:p>
        </p:txBody>
      </p:sp>
      <p:sp>
        <p:nvSpPr>
          <p:cNvPr id="7" name="Flowchart: Alternate Process 6"/>
          <p:cNvSpPr/>
          <p:nvPr/>
        </p:nvSpPr>
        <p:spPr>
          <a:xfrm>
            <a:off x="7401553" y="4726984"/>
            <a:ext cx="1444401" cy="418454"/>
          </a:xfrm>
          <a:prstGeom prst="flowChartAlternateProcess">
            <a:avLst/>
          </a:prstGeom>
          <a:solidFill>
            <a:schemeClr val="accent5">
              <a:lumMod val="40000"/>
              <a:lumOff val="60000"/>
              <a:alpha val="86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smtClean="0">
                <a:solidFill>
                  <a:schemeClr val="tx1"/>
                </a:solidFill>
              </a:rPr>
              <a:t>VAS scores</a:t>
            </a:r>
            <a:endParaRPr lang="en-US" sz="1600" b="1">
              <a:solidFill>
                <a:schemeClr val="tx1"/>
              </a:solidFill>
            </a:endParaRPr>
          </a:p>
        </p:txBody>
      </p:sp>
      <p:sp>
        <p:nvSpPr>
          <p:cNvPr id="8" name="Flowchart: Alternate Process 7"/>
          <p:cNvSpPr/>
          <p:nvPr/>
        </p:nvSpPr>
        <p:spPr>
          <a:xfrm>
            <a:off x="7401552" y="2570137"/>
            <a:ext cx="1444401" cy="418454"/>
          </a:xfrm>
          <a:prstGeom prst="flowChartAlternateProcess">
            <a:avLst/>
          </a:prstGeom>
          <a:solidFill>
            <a:schemeClr val="accent5">
              <a:lumMod val="40000"/>
              <a:lumOff val="60000"/>
              <a:alpha val="86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smtClean="0">
                <a:solidFill>
                  <a:schemeClr val="tx1"/>
                </a:solidFill>
              </a:rPr>
              <a:t>Cry duration</a:t>
            </a:r>
            <a:endParaRPr lang="en-US" sz="1600" b="1">
              <a:solidFill>
                <a:schemeClr val="tx1"/>
              </a:solidFill>
            </a:endParaRPr>
          </a:p>
        </p:txBody>
      </p:sp>
      <p:sp>
        <p:nvSpPr>
          <p:cNvPr id="9" name="Flowchart: Alternate Process 8"/>
          <p:cNvSpPr/>
          <p:nvPr/>
        </p:nvSpPr>
        <p:spPr>
          <a:xfrm>
            <a:off x="7401551" y="645767"/>
            <a:ext cx="1444401" cy="418454"/>
          </a:xfrm>
          <a:prstGeom prst="flowChartAlternateProcess">
            <a:avLst/>
          </a:prstGeom>
          <a:solidFill>
            <a:schemeClr val="accent5">
              <a:lumMod val="40000"/>
              <a:lumOff val="60000"/>
              <a:alpha val="86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smtClean="0">
                <a:solidFill>
                  <a:schemeClr val="tx1"/>
                </a:solidFill>
              </a:rPr>
              <a:t>Facial action</a:t>
            </a:r>
            <a:endParaRPr lang="en-US" sz="1600" b="1">
              <a:solidFill>
                <a:schemeClr val="tx1"/>
              </a:solidFill>
            </a:endParaRPr>
          </a:p>
        </p:txBody>
      </p:sp>
    </p:spTree>
    <p:extLst>
      <p:ext uri="{BB962C8B-B14F-4D97-AF65-F5344CB8AC3E}">
        <p14:creationId xmlns:p14="http://schemas.microsoft.com/office/powerpoint/2010/main" val="217774214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3620147" y="406831"/>
            <a:ext cx="5562600" cy="1228725"/>
          </a:xfrm>
        </p:spPr>
        <p:txBody>
          <a:bodyPr/>
          <a:lstStyle/>
          <a:p>
            <a:pPr eaLnBrk="1" hangingPunct="1"/>
            <a:r>
              <a:rPr lang="en-US" altLang="en-US" smtClean="0"/>
              <a:t>Trẻ sơ sinh</a:t>
            </a:r>
          </a:p>
        </p:txBody>
      </p:sp>
      <p:sp>
        <p:nvSpPr>
          <p:cNvPr id="7" name="Content Placeholder 2"/>
          <p:cNvSpPr>
            <a:spLocks noGrp="1"/>
          </p:cNvSpPr>
          <p:nvPr>
            <p:ph idx="1"/>
          </p:nvPr>
        </p:nvSpPr>
        <p:spPr>
          <a:xfrm>
            <a:off x="1562747" y="2007031"/>
            <a:ext cx="5791200" cy="3962400"/>
          </a:xfrm>
        </p:spPr>
        <p:txBody>
          <a:bodyPr/>
          <a:lstStyle/>
          <a:p>
            <a:pPr eaLnBrk="1" hangingPunct="1"/>
            <a:r>
              <a:rPr lang="en-US" altLang="en-US" smtClean="0"/>
              <a:t> Trải nghiệm đau ở thời kỳ sơ sinh có hậu quả tức thời và lâu dài đến phản ứng của trẻ khi bị đau.</a:t>
            </a:r>
          </a:p>
          <a:p>
            <a:pPr eaLnBrk="1" hangingPunct="1"/>
            <a:endParaRPr lang="en-US" altLang="en-US" smtClean="0"/>
          </a:p>
          <a:p>
            <a:pPr>
              <a:buFontTx/>
              <a:buNone/>
            </a:pPr>
            <a:r>
              <a:rPr lang="de-DE" altLang="en-US" smtClean="0"/>
              <a:t>	</a:t>
            </a:r>
            <a:r>
              <a:rPr lang="de-DE" altLang="en-US" sz="2400" smtClean="0"/>
              <a:t>(Johnston and Stevens 1996; Porter et al. 1998; Grunau et al. 2001a,b; Johnston et al. 2003).</a:t>
            </a:r>
          </a:p>
        </p:txBody>
      </p:sp>
      <p:pic>
        <p:nvPicPr>
          <p:cNvPr id="8"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53947" y="2159431"/>
            <a:ext cx="3962400" cy="363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5648101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3"/>
          <p:cNvSpPr txBox="1">
            <a:spLocks noChangeArrowheads="1"/>
          </p:cNvSpPr>
          <p:nvPr/>
        </p:nvSpPr>
        <p:spPr>
          <a:xfrm>
            <a:off x="502565" y="1287464"/>
            <a:ext cx="10454737" cy="537680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en-US" smtClean="0"/>
              <a:t>Các loại đau như đau cấp, đau tái phát, tái mãn tính.</a:t>
            </a:r>
          </a:p>
          <a:p>
            <a:pPr>
              <a:buFontTx/>
              <a:buNone/>
            </a:pPr>
            <a:r>
              <a:rPr lang="en-US" altLang="en-US" smtClean="0"/>
              <a:t>	</a:t>
            </a:r>
            <a:r>
              <a:rPr lang="en-US" altLang="en-US" sz="1800" smtClean="0"/>
              <a:t>(Goodman and McGrath 1991; McGrath et al. 2000; Perquin et al. 2000)</a:t>
            </a:r>
          </a:p>
          <a:p>
            <a:pPr>
              <a:buFontTx/>
              <a:buNone/>
            </a:pPr>
            <a:endParaRPr lang="en-US" altLang="en-US" sz="1800" smtClean="0"/>
          </a:p>
          <a:p>
            <a:r>
              <a:rPr lang="en-US" altLang="en-US" smtClean="0"/>
              <a:t>Giai đoạn phát triển ảnh hưởng đến nhận thức về đau </a:t>
            </a:r>
          </a:p>
          <a:p>
            <a:pPr>
              <a:buFontTx/>
              <a:buNone/>
            </a:pPr>
            <a:r>
              <a:rPr lang="en-US" altLang="en-US" smtClean="0"/>
              <a:t>	</a:t>
            </a:r>
            <a:r>
              <a:rPr lang="en-US" altLang="en-US" sz="2000" smtClean="0"/>
              <a:t>(McGrath and Unruh 1987; Ross and Ross 1988; McGrath 1990)</a:t>
            </a:r>
          </a:p>
          <a:p>
            <a:pPr>
              <a:buFontTx/>
              <a:buNone/>
            </a:pPr>
            <a:endParaRPr lang="en-US" altLang="en-US" sz="2000" smtClean="0"/>
          </a:p>
          <a:p>
            <a:r>
              <a:rPr lang="en-US" altLang="en-US" smtClean="0"/>
              <a:t>Trí nhớ và kinh nghiệm có thể định hình đáp ứng của trẻ đối với đau hiện tại; </a:t>
            </a:r>
          </a:p>
          <a:p>
            <a:r>
              <a:rPr lang="en-US" altLang="en-US" smtClean="0"/>
              <a:t>Những khó khăn trước đây có thể làm ảnh hưởng tới cách trẻ ứng phó với đau và làm tăng sự lo lắng, sợ hãi của trẻ.</a:t>
            </a:r>
          </a:p>
          <a:p>
            <a:pPr>
              <a:buFontTx/>
              <a:buNone/>
            </a:pPr>
            <a:r>
              <a:rPr lang="en-US" altLang="en-US" smtClean="0"/>
              <a:t>	</a:t>
            </a:r>
            <a:r>
              <a:rPr lang="en-US" altLang="en-US" sz="1800" smtClean="0"/>
              <a:t>(Chen et al. 1999, 2000a,b)</a:t>
            </a:r>
          </a:p>
        </p:txBody>
      </p:sp>
      <p:sp>
        <p:nvSpPr>
          <p:cNvPr id="11" name="Flowchart: Alternate Process 10"/>
          <p:cNvSpPr/>
          <p:nvPr/>
        </p:nvSpPr>
        <p:spPr>
          <a:xfrm>
            <a:off x="167423" y="185980"/>
            <a:ext cx="3784645" cy="712922"/>
          </a:xfrm>
          <a:prstGeom prst="flowChartAlternateProcess">
            <a:avLst/>
          </a:prstGeom>
          <a:solidFill>
            <a:schemeClr val="accent2">
              <a:lumMod val="60000"/>
              <a:lumOff val="40000"/>
              <a:alpha val="86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200" smtClean="0">
                <a:solidFill>
                  <a:schemeClr val="tx1"/>
                </a:solidFill>
              </a:rPr>
              <a:t>Đau ở trẻ em</a:t>
            </a:r>
            <a:endParaRPr lang="en-US" sz="4200">
              <a:solidFill>
                <a:schemeClr val="tx1"/>
              </a:solidFill>
            </a:endParaRPr>
          </a:p>
        </p:txBody>
      </p:sp>
    </p:spTree>
    <p:extLst>
      <p:ext uri="{BB962C8B-B14F-4D97-AF65-F5344CB8AC3E}">
        <p14:creationId xmlns:p14="http://schemas.microsoft.com/office/powerpoint/2010/main" val="1012328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 calcmode="lin" valueType="num">
                                      <p:cBhvr additive="base">
                                        <p:cTn id="7" dur="50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0">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anim calcmode="lin" valueType="num">
                                      <p:cBhvr additive="base">
                                        <p:cTn id="11" dur="500" fill="hold"/>
                                        <p:tgtEl>
                                          <p:spTgt spid="10">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0">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0">
                                            <p:txEl>
                                              <p:pRg st="3" end="3"/>
                                            </p:txEl>
                                          </p:spTgt>
                                        </p:tgtEl>
                                        <p:attrNameLst>
                                          <p:attrName>style.visibility</p:attrName>
                                        </p:attrNameLst>
                                      </p:cBhvr>
                                      <p:to>
                                        <p:strVal val="visible"/>
                                      </p:to>
                                    </p:set>
                                    <p:anim calcmode="lin" valueType="num">
                                      <p:cBhvr additive="base">
                                        <p:cTn id="17" dur="500" fill="hold"/>
                                        <p:tgtEl>
                                          <p:spTgt spid="10">
                                            <p:txEl>
                                              <p:pRg st="3" end="3"/>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10">
                                            <p:txEl>
                                              <p:pRg st="3" end="3"/>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10">
                                            <p:txEl>
                                              <p:pRg st="4" end="4"/>
                                            </p:txEl>
                                          </p:spTgt>
                                        </p:tgtEl>
                                        <p:attrNameLst>
                                          <p:attrName>style.visibility</p:attrName>
                                        </p:attrNameLst>
                                      </p:cBhvr>
                                      <p:to>
                                        <p:strVal val="visible"/>
                                      </p:to>
                                    </p:set>
                                    <p:anim calcmode="lin" valueType="num">
                                      <p:cBhvr additive="base">
                                        <p:cTn id="21" dur="500" fill="hold"/>
                                        <p:tgtEl>
                                          <p:spTgt spid="10">
                                            <p:txEl>
                                              <p:pRg st="4" end="4"/>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10">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10">
                                            <p:txEl>
                                              <p:pRg st="6" end="6"/>
                                            </p:txEl>
                                          </p:spTgt>
                                        </p:tgtEl>
                                        <p:attrNameLst>
                                          <p:attrName>style.visibility</p:attrName>
                                        </p:attrNameLst>
                                      </p:cBhvr>
                                      <p:to>
                                        <p:strVal val="visible"/>
                                      </p:to>
                                    </p:set>
                                    <p:anim calcmode="lin" valueType="num">
                                      <p:cBhvr additive="base">
                                        <p:cTn id="27" dur="500" fill="hold"/>
                                        <p:tgtEl>
                                          <p:spTgt spid="10">
                                            <p:txEl>
                                              <p:pRg st="6" end="6"/>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10">
                                            <p:txEl>
                                              <p:pRg st="6" end="6"/>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0">
                                            <p:txEl>
                                              <p:pRg st="7" end="7"/>
                                            </p:txEl>
                                          </p:spTgt>
                                        </p:tgtEl>
                                        <p:attrNameLst>
                                          <p:attrName>style.visibility</p:attrName>
                                        </p:attrNameLst>
                                      </p:cBhvr>
                                      <p:to>
                                        <p:strVal val="visible"/>
                                      </p:to>
                                    </p:set>
                                    <p:anim calcmode="lin" valueType="num">
                                      <p:cBhvr additive="base">
                                        <p:cTn id="31" dur="500" fill="hold"/>
                                        <p:tgtEl>
                                          <p:spTgt spid="10">
                                            <p:txEl>
                                              <p:pRg st="7" end="7"/>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0">
                                            <p:txEl>
                                              <p:pRg st="7" end="7"/>
                                            </p:txEl>
                                          </p:spTgt>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10">
                                            <p:txEl>
                                              <p:pRg st="8" end="8"/>
                                            </p:txEl>
                                          </p:spTgt>
                                        </p:tgtEl>
                                        <p:attrNameLst>
                                          <p:attrName>style.visibility</p:attrName>
                                        </p:attrNameLst>
                                      </p:cBhvr>
                                      <p:to>
                                        <p:strVal val="visible"/>
                                      </p:to>
                                    </p:set>
                                    <p:anim calcmode="lin" valueType="num">
                                      <p:cBhvr additive="base">
                                        <p:cTn id="35" dur="500" fill="hold"/>
                                        <p:tgtEl>
                                          <p:spTgt spid="10">
                                            <p:txEl>
                                              <p:pRg st="8" end="8"/>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10">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lowchart: Alternate Process 10"/>
          <p:cNvSpPr/>
          <p:nvPr/>
        </p:nvSpPr>
        <p:spPr>
          <a:xfrm>
            <a:off x="167423" y="185980"/>
            <a:ext cx="3784645" cy="712922"/>
          </a:xfrm>
          <a:prstGeom prst="flowChartAlternateProcess">
            <a:avLst/>
          </a:prstGeom>
          <a:solidFill>
            <a:schemeClr val="accent2">
              <a:lumMod val="60000"/>
              <a:lumOff val="40000"/>
              <a:alpha val="86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200" smtClean="0">
                <a:solidFill>
                  <a:schemeClr val="tx1"/>
                </a:solidFill>
              </a:rPr>
              <a:t>Đau ở trẻ em</a:t>
            </a:r>
            <a:endParaRPr lang="en-US" sz="4200">
              <a:solidFill>
                <a:schemeClr val="tx1"/>
              </a:solidFill>
            </a:endParaRPr>
          </a:p>
        </p:txBody>
      </p:sp>
      <p:pic>
        <p:nvPicPr>
          <p:cNvPr id="4"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31244" y="2728993"/>
            <a:ext cx="4767020" cy="3594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6427" y="1117170"/>
            <a:ext cx="5284921" cy="45087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0553230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lowchart: Alternate Process 10"/>
          <p:cNvSpPr/>
          <p:nvPr/>
        </p:nvSpPr>
        <p:spPr>
          <a:xfrm>
            <a:off x="167423" y="185980"/>
            <a:ext cx="3784645" cy="712922"/>
          </a:xfrm>
          <a:prstGeom prst="flowChartAlternateProcess">
            <a:avLst/>
          </a:prstGeom>
          <a:solidFill>
            <a:schemeClr val="accent2">
              <a:lumMod val="60000"/>
              <a:lumOff val="40000"/>
              <a:alpha val="86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800" smtClean="0">
                <a:solidFill>
                  <a:schemeClr val="tx1"/>
                </a:solidFill>
                <a:latin typeface="Arial" panose="020B0604020202020204" pitchFamily="34" charset="0"/>
                <a:cs typeface="Arial" panose="020B0604020202020204" pitchFamily="34" charset="0"/>
              </a:rPr>
              <a:t>Đau ở trẻ em</a:t>
            </a:r>
            <a:endParaRPr lang="en-US" sz="3800">
              <a:solidFill>
                <a:schemeClr val="tx1"/>
              </a:solidFill>
              <a:latin typeface="Arial" panose="020B0604020202020204" pitchFamily="34" charset="0"/>
              <a:cs typeface="Arial" panose="020B0604020202020204" pitchFamily="34" charset="0"/>
            </a:endParaRPr>
          </a:p>
        </p:txBody>
      </p:sp>
      <p:sp>
        <p:nvSpPr>
          <p:cNvPr id="6" name="Rectangle 3"/>
          <p:cNvSpPr txBox="1">
            <a:spLocks noChangeArrowheads="1"/>
          </p:cNvSpPr>
          <p:nvPr/>
        </p:nvSpPr>
        <p:spPr>
          <a:xfrm>
            <a:off x="859026" y="1363663"/>
            <a:ext cx="9267825" cy="5494337"/>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en-US" smtClean="0"/>
              <a:t>Yếu tố nhận thức, hành vi và cảm xúc của trẻ thay đổi theo hoàn cảnh đau và ảnh hưởng đến mức độ đau của trẻ. </a:t>
            </a:r>
          </a:p>
          <a:p>
            <a:pPr>
              <a:buFontTx/>
              <a:buNone/>
            </a:pPr>
            <a:r>
              <a:rPr lang="en-US" altLang="en-US" sz="2000" smtClean="0"/>
              <a:t>	(Ross and Ross 1988; McGrath and Hillier 2003)</a:t>
            </a:r>
          </a:p>
          <a:p>
            <a:pPr>
              <a:buFontTx/>
              <a:buNone/>
            </a:pPr>
            <a:endParaRPr lang="en-US" altLang="en-US" sz="2000" smtClean="0"/>
          </a:p>
          <a:p>
            <a:r>
              <a:rPr lang="en-US" altLang="en-US" smtClean="0"/>
              <a:t>Ngoài yếu tố kinh nghiệm và sự trưởng thành thì khí chất của trẻ có thể ảnh hưởng đến việc đáp ứng với đau của trẻ. </a:t>
            </a:r>
          </a:p>
          <a:p>
            <a:pPr>
              <a:buFontTx/>
              <a:buNone/>
            </a:pPr>
            <a:r>
              <a:rPr lang="en-US" altLang="en-US" sz="2000" smtClean="0"/>
              <a:t>	(Peterson and Toler 1986; Field et al. 1988; Blount et al. 1989; Wallace 1989; Schechter et al. 1991; Siegel and Smith 1991; Zeltzer et al. 1999)</a:t>
            </a:r>
          </a:p>
          <a:p>
            <a:pPr>
              <a:buFontTx/>
              <a:buNone/>
            </a:pPr>
            <a:endParaRPr lang="en-US" altLang="en-US" sz="2000" smtClean="0"/>
          </a:p>
          <a:p>
            <a:r>
              <a:rPr lang="en-US" altLang="en-US" smtClean="0"/>
              <a:t>Niềm tin, thái độ và bệnh sử đau của cha mẹ có thể ảnh hưởng đến trẻ về việc học và cách ứng phó với đau.</a:t>
            </a:r>
          </a:p>
          <a:p>
            <a:pPr>
              <a:buFontTx/>
              <a:buNone/>
            </a:pPr>
            <a:r>
              <a:rPr lang="en-US" altLang="en-US" smtClean="0"/>
              <a:t>	</a:t>
            </a:r>
            <a:r>
              <a:rPr lang="en-US" altLang="en-US" sz="2000" smtClean="0"/>
              <a:t>(Edwards et al. 1985a,b; Bush et al. 1986; Gil et al. 1991; Walker et al. 1994; Schanberg et al. 1998).</a:t>
            </a:r>
          </a:p>
          <a:p>
            <a:endParaRPr lang="en-US" altLang="en-US" sz="2000" smtClean="0"/>
          </a:p>
          <a:p>
            <a:endParaRPr lang="en-US" altLang="en-US" smtClean="0"/>
          </a:p>
          <a:p>
            <a:endParaRPr lang="en-US" altLang="en-US" smtClean="0"/>
          </a:p>
          <a:p>
            <a:endParaRPr lang="en-US" altLang="en-US" smtClean="0"/>
          </a:p>
        </p:txBody>
      </p:sp>
    </p:spTree>
    <p:extLst>
      <p:ext uri="{BB962C8B-B14F-4D97-AF65-F5344CB8AC3E}">
        <p14:creationId xmlns:p14="http://schemas.microsoft.com/office/powerpoint/2010/main" val="2116456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anim calcmode="lin" valueType="num">
                                      <p:cBhvr additive="base">
                                        <p:cTn id="11"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6">
                                            <p:txEl>
                                              <p:pRg st="3" end="3"/>
                                            </p:txEl>
                                          </p:spTgt>
                                        </p:tgtEl>
                                        <p:attrNameLst>
                                          <p:attrName>style.visibility</p:attrName>
                                        </p:attrNameLst>
                                      </p:cBhvr>
                                      <p:to>
                                        <p:strVal val="visible"/>
                                      </p:to>
                                    </p:set>
                                    <p:anim calcmode="lin" valueType="num">
                                      <p:cBhvr additive="base">
                                        <p:cTn id="17" dur="500" fill="hold"/>
                                        <p:tgtEl>
                                          <p:spTgt spid="6">
                                            <p:txEl>
                                              <p:pRg st="3" end="3"/>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6">
                                            <p:txEl>
                                              <p:pRg st="3" end="3"/>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6">
                                            <p:txEl>
                                              <p:pRg st="4" end="4"/>
                                            </p:txEl>
                                          </p:spTgt>
                                        </p:tgtEl>
                                        <p:attrNameLst>
                                          <p:attrName>style.visibility</p:attrName>
                                        </p:attrNameLst>
                                      </p:cBhvr>
                                      <p:to>
                                        <p:strVal val="visible"/>
                                      </p:to>
                                    </p:set>
                                    <p:anim calcmode="lin" valueType="num">
                                      <p:cBhvr additive="base">
                                        <p:cTn id="21" dur="500" fill="hold"/>
                                        <p:tgtEl>
                                          <p:spTgt spid="6">
                                            <p:txEl>
                                              <p:pRg st="4" end="4"/>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6">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6">
                                            <p:txEl>
                                              <p:pRg st="6" end="6"/>
                                            </p:txEl>
                                          </p:spTgt>
                                        </p:tgtEl>
                                        <p:attrNameLst>
                                          <p:attrName>style.visibility</p:attrName>
                                        </p:attrNameLst>
                                      </p:cBhvr>
                                      <p:to>
                                        <p:strVal val="visible"/>
                                      </p:to>
                                    </p:set>
                                    <p:anim calcmode="lin" valueType="num">
                                      <p:cBhvr additive="base">
                                        <p:cTn id="27" dur="500" fill="hold"/>
                                        <p:tgtEl>
                                          <p:spTgt spid="6">
                                            <p:txEl>
                                              <p:pRg st="6" end="6"/>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6">
                                            <p:txEl>
                                              <p:pRg st="6" end="6"/>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6">
                                            <p:txEl>
                                              <p:pRg st="7" end="7"/>
                                            </p:txEl>
                                          </p:spTgt>
                                        </p:tgtEl>
                                        <p:attrNameLst>
                                          <p:attrName>style.visibility</p:attrName>
                                        </p:attrNameLst>
                                      </p:cBhvr>
                                      <p:to>
                                        <p:strVal val="visible"/>
                                      </p:to>
                                    </p:set>
                                    <p:anim calcmode="lin" valueType="num">
                                      <p:cBhvr additive="base">
                                        <p:cTn id="31" dur="500" fill="hold"/>
                                        <p:tgtEl>
                                          <p:spTgt spid="6">
                                            <p:txEl>
                                              <p:pRg st="7" end="7"/>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6">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lowchart: Alternate Process 10"/>
          <p:cNvSpPr/>
          <p:nvPr/>
        </p:nvSpPr>
        <p:spPr>
          <a:xfrm>
            <a:off x="167423" y="185980"/>
            <a:ext cx="3784645" cy="712922"/>
          </a:xfrm>
          <a:prstGeom prst="flowChartAlternateProcess">
            <a:avLst/>
          </a:prstGeom>
          <a:solidFill>
            <a:schemeClr val="accent2">
              <a:lumMod val="60000"/>
              <a:lumOff val="40000"/>
              <a:alpha val="86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800" smtClean="0">
                <a:solidFill>
                  <a:schemeClr val="tx1"/>
                </a:solidFill>
                <a:latin typeface="Arial" panose="020B0604020202020204" pitchFamily="34" charset="0"/>
                <a:cs typeface="Arial" panose="020B0604020202020204" pitchFamily="34" charset="0"/>
              </a:rPr>
              <a:t>Đau ở trẻ em</a:t>
            </a:r>
            <a:endParaRPr lang="en-US" sz="3800">
              <a:solidFill>
                <a:schemeClr val="tx1"/>
              </a:solidFill>
              <a:latin typeface="Arial" panose="020B0604020202020204" pitchFamily="34" charset="0"/>
              <a:cs typeface="Arial" panose="020B0604020202020204" pitchFamily="34" charset="0"/>
            </a:endParaRPr>
          </a:p>
        </p:txBody>
      </p:sp>
      <p:pic>
        <p:nvPicPr>
          <p:cNvPr id="2" name="Tiêm ngừa cho con mà bố khóc nhiều hơn con nữa...">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269228" y="1579913"/>
            <a:ext cx="5284490" cy="3038582"/>
          </a:xfrm>
          <a:prstGeom prst="rect">
            <a:avLst/>
          </a:prstGeom>
        </p:spPr>
      </p:pic>
    </p:spTree>
    <p:extLst>
      <p:ext uri="{BB962C8B-B14F-4D97-AF65-F5344CB8AC3E}">
        <p14:creationId xmlns:p14="http://schemas.microsoft.com/office/powerpoint/2010/main" val="90580919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58875" y="197980"/>
            <a:ext cx="5914331" cy="63543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Box 6"/>
          <p:cNvSpPr txBox="1">
            <a:spLocks noChangeArrowheads="1"/>
          </p:cNvSpPr>
          <p:nvPr/>
        </p:nvSpPr>
        <p:spPr bwMode="auto">
          <a:xfrm>
            <a:off x="1489075" y="1025471"/>
            <a:ext cx="2514600" cy="119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3600">
                <a:latin typeface="Arial" panose="020B0604020202020204" pitchFamily="34" charset="0"/>
              </a:rPr>
              <a:t>Believing is relieving</a:t>
            </a:r>
          </a:p>
        </p:txBody>
      </p:sp>
      <p:sp>
        <p:nvSpPr>
          <p:cNvPr id="7" name="Text Box 7"/>
          <p:cNvSpPr txBox="1">
            <a:spLocks noChangeArrowheads="1"/>
          </p:cNvSpPr>
          <p:nvPr/>
        </p:nvSpPr>
        <p:spPr bwMode="auto">
          <a:xfrm>
            <a:off x="1489075" y="5633634"/>
            <a:ext cx="235585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2000">
                <a:latin typeface="Arial" panose="020B0604020202020204" pitchFamily="34" charset="0"/>
              </a:rPr>
              <a:t>Zubieta et al., 2005</a:t>
            </a:r>
          </a:p>
          <a:p>
            <a:pPr eaLnBrk="1" hangingPunct="1">
              <a:spcBef>
                <a:spcPct val="0"/>
              </a:spcBef>
              <a:buFontTx/>
              <a:buNone/>
            </a:pPr>
            <a:r>
              <a:rPr lang="en-US" altLang="en-US" sz="2000">
                <a:latin typeface="Arial" panose="020B0604020202020204" pitchFamily="34" charset="0"/>
              </a:rPr>
              <a:t>J Neuroscience</a:t>
            </a:r>
          </a:p>
        </p:txBody>
      </p:sp>
    </p:spTree>
    <p:extLst>
      <p:ext uri="{BB962C8B-B14F-4D97-AF65-F5344CB8AC3E}">
        <p14:creationId xmlns:p14="http://schemas.microsoft.com/office/powerpoint/2010/main" val="130045778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smtClean="0"/>
              <a:t>Cơ chế và định nghĩa đau?</a:t>
            </a:r>
          </a:p>
          <a:p>
            <a:r>
              <a:rPr lang="en-US" smtClean="0"/>
              <a:t>Trẻ sơ sinh có biết đau?</a:t>
            </a:r>
          </a:p>
          <a:p>
            <a:r>
              <a:rPr lang="en-US" smtClean="0"/>
              <a:t>Nguyên nhân đau ở trẻ em?</a:t>
            </a:r>
          </a:p>
          <a:p>
            <a:r>
              <a:rPr lang="en-US" smtClean="0"/>
              <a:t>Đánh giá đau ở trẻ em có được không?</a:t>
            </a:r>
          </a:p>
          <a:p>
            <a:r>
              <a:rPr lang="en-US" smtClean="0"/>
              <a:t>Xử trí đau?</a:t>
            </a:r>
            <a:endParaRPr lang="en-US"/>
          </a:p>
        </p:txBody>
      </p:sp>
      <p:sp>
        <p:nvSpPr>
          <p:cNvPr id="5" name="Flowchart: Alternate Process 4"/>
          <p:cNvSpPr/>
          <p:nvPr/>
        </p:nvSpPr>
        <p:spPr>
          <a:xfrm>
            <a:off x="167423" y="185980"/>
            <a:ext cx="2808252" cy="712922"/>
          </a:xfrm>
          <a:prstGeom prst="flowChartAlternateProcess">
            <a:avLst/>
          </a:prstGeom>
          <a:solidFill>
            <a:schemeClr val="accent2">
              <a:lumMod val="60000"/>
              <a:lumOff val="40000"/>
              <a:alpha val="86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200" smtClean="0">
                <a:solidFill>
                  <a:schemeClr val="tx1"/>
                </a:solidFill>
              </a:rPr>
              <a:t>Câu hỏi</a:t>
            </a:r>
            <a:endParaRPr lang="en-US" sz="4200">
              <a:solidFill>
                <a:schemeClr val="tx1"/>
              </a:solidFill>
            </a:endParaRPr>
          </a:p>
        </p:txBody>
      </p:sp>
    </p:spTree>
    <p:extLst>
      <p:ext uri="{BB962C8B-B14F-4D97-AF65-F5344CB8AC3E}">
        <p14:creationId xmlns:p14="http://schemas.microsoft.com/office/powerpoint/2010/main" val="32355440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42495" y="216978"/>
            <a:ext cx="4752721" cy="640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4"/>
          <p:cNvSpPr txBox="1">
            <a:spLocks noChangeArrowheads="1"/>
          </p:cNvSpPr>
          <p:nvPr/>
        </p:nvSpPr>
        <p:spPr bwMode="auto">
          <a:xfrm>
            <a:off x="1341896" y="5562054"/>
            <a:ext cx="27686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2400">
                <a:latin typeface="Arial" panose="020B0604020202020204" pitchFamily="34" charset="0"/>
              </a:rPr>
              <a:t>Keltner et al., 2006</a:t>
            </a:r>
          </a:p>
          <a:p>
            <a:pPr eaLnBrk="1" hangingPunct="1">
              <a:spcBef>
                <a:spcPct val="0"/>
              </a:spcBef>
              <a:buFontTx/>
              <a:buNone/>
            </a:pPr>
            <a:r>
              <a:rPr lang="en-US" altLang="en-US" sz="2400">
                <a:latin typeface="Arial" panose="020B0604020202020204" pitchFamily="34" charset="0"/>
              </a:rPr>
              <a:t>J Neuroscience</a:t>
            </a:r>
          </a:p>
        </p:txBody>
      </p:sp>
      <p:sp>
        <p:nvSpPr>
          <p:cNvPr id="9" name="TextBox 5"/>
          <p:cNvSpPr txBox="1">
            <a:spLocks noChangeArrowheads="1"/>
          </p:cNvSpPr>
          <p:nvPr/>
        </p:nvSpPr>
        <p:spPr bwMode="auto">
          <a:xfrm>
            <a:off x="152400" y="2133600"/>
            <a:ext cx="4114800"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2400">
                <a:latin typeface="Arial" panose="020B0604020202020204" pitchFamily="34" charset="0"/>
              </a:rPr>
              <a:t>Đáp ứng não trên fMRI đối với kích thích đau do nhiệt ở nhiệt độ cao khi đối tượng mong đợi kích thích có</a:t>
            </a:r>
          </a:p>
          <a:p>
            <a:pPr eaLnBrk="1" hangingPunct="1">
              <a:spcBef>
                <a:spcPct val="0"/>
              </a:spcBef>
              <a:buFontTx/>
              <a:buNone/>
            </a:pPr>
            <a:r>
              <a:rPr lang="en-US" altLang="en-US" sz="2400">
                <a:latin typeface="Arial" panose="020B0604020202020204" pitchFamily="34" charset="0"/>
              </a:rPr>
              <a:t>- </a:t>
            </a:r>
            <a:r>
              <a:rPr lang="en-US" altLang="en-US" sz="2400" smtClean="0">
                <a:latin typeface="Arial" panose="020B0604020202020204" pitchFamily="34" charset="0"/>
              </a:rPr>
              <a:t>cường độ cao </a:t>
            </a:r>
            <a:r>
              <a:rPr lang="en-US" altLang="en-US" sz="2400">
                <a:latin typeface="Arial" panose="020B0604020202020204" pitchFamily="34" charset="0"/>
              </a:rPr>
              <a:t>(trên)</a:t>
            </a:r>
          </a:p>
          <a:p>
            <a:pPr eaLnBrk="1" hangingPunct="1">
              <a:spcBef>
                <a:spcPct val="0"/>
              </a:spcBef>
              <a:buFontTx/>
              <a:buNone/>
            </a:pPr>
            <a:r>
              <a:rPr lang="en-US" altLang="en-US" sz="2400">
                <a:latin typeface="Arial" panose="020B0604020202020204" pitchFamily="34" charset="0"/>
              </a:rPr>
              <a:t>- </a:t>
            </a:r>
            <a:r>
              <a:rPr lang="en-US" altLang="en-US" sz="2400" smtClean="0">
                <a:latin typeface="Arial" panose="020B0604020202020204" pitchFamily="34" charset="0"/>
              </a:rPr>
              <a:t>cường độ </a:t>
            </a:r>
            <a:r>
              <a:rPr lang="en-US" altLang="en-US" sz="2400">
                <a:latin typeface="Arial" panose="020B0604020202020204" pitchFamily="34" charset="0"/>
              </a:rPr>
              <a:t>thấp (dưới)</a:t>
            </a:r>
          </a:p>
        </p:txBody>
      </p:sp>
    </p:spTree>
    <p:extLst>
      <p:ext uri="{BB962C8B-B14F-4D97-AF65-F5344CB8AC3E}">
        <p14:creationId xmlns:p14="http://schemas.microsoft.com/office/powerpoint/2010/main" val="318213001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2964" y="590227"/>
            <a:ext cx="7534921" cy="4832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6"/>
          <p:cNvSpPr txBox="1">
            <a:spLocks noChangeArrowheads="1"/>
          </p:cNvSpPr>
          <p:nvPr/>
        </p:nvSpPr>
        <p:spPr bwMode="auto">
          <a:xfrm>
            <a:off x="6602278" y="6043451"/>
            <a:ext cx="424507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2000">
                <a:latin typeface="Arial" panose="020B0604020202020204" pitchFamily="34" charset="0"/>
              </a:rPr>
              <a:t>Benedetti et al. 2007, Neuroscience</a:t>
            </a:r>
          </a:p>
        </p:txBody>
      </p:sp>
      <p:sp>
        <p:nvSpPr>
          <p:cNvPr id="4" name="Text Box 4"/>
          <p:cNvSpPr txBox="1">
            <a:spLocks noChangeArrowheads="1"/>
          </p:cNvSpPr>
          <p:nvPr/>
        </p:nvSpPr>
        <p:spPr bwMode="auto">
          <a:xfrm>
            <a:off x="409413" y="4317569"/>
            <a:ext cx="2819400" cy="396875"/>
          </a:xfrm>
          <a:prstGeom prst="rect">
            <a:avLst/>
          </a:prstGeom>
          <a:solidFill>
            <a:schemeClr val="accent2">
              <a:lumMod val="20000"/>
              <a:lumOff val="80000"/>
            </a:schemeClr>
          </a:solidFill>
          <a:ln>
            <a:noFill/>
          </a:ln>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2000">
                <a:latin typeface="Arial" panose="020B0604020202020204" pitchFamily="34" charset="0"/>
              </a:rPr>
              <a:t>Cholecystokinin (CCK)</a:t>
            </a:r>
          </a:p>
        </p:txBody>
      </p:sp>
    </p:spTree>
    <p:extLst>
      <p:ext uri="{BB962C8B-B14F-4D97-AF65-F5344CB8AC3E}">
        <p14:creationId xmlns:p14="http://schemas.microsoft.com/office/powerpoint/2010/main" val="335314200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a:xfrm>
            <a:off x="772331" y="1725478"/>
            <a:ext cx="10370949" cy="3838414"/>
          </a:xfrm>
          <a:prstGeom prst="rect">
            <a:avLst/>
          </a:prstGeom>
        </p:spPr>
        <p:txBody>
          <a:bodyPr vert="horz" lIns="91431" tIns="45716" rIns="91431" bIns="45716"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77863" indent="-677863">
              <a:buFontTx/>
              <a:buAutoNum type="arabicPeriod"/>
            </a:pPr>
            <a:r>
              <a:rPr lang="en-US" altLang="en-US" sz="2700" smtClean="0">
                <a:latin typeface="Arial" panose="020B0604020202020204" pitchFamily="34" charset="0"/>
              </a:rPr>
              <a:t>Đánh giá đau ở trẻ</a:t>
            </a:r>
          </a:p>
          <a:p>
            <a:pPr marL="677863" indent="-677863">
              <a:buFontTx/>
              <a:buAutoNum type="arabicPeriod"/>
            </a:pPr>
            <a:endParaRPr lang="en-US" altLang="en-US" sz="2700" smtClean="0">
              <a:latin typeface="Arial" panose="020B0604020202020204" pitchFamily="34" charset="0"/>
            </a:endParaRPr>
          </a:p>
          <a:p>
            <a:pPr marL="677863" indent="-677863">
              <a:buFontTx/>
              <a:buAutoNum type="arabicPeriod"/>
            </a:pPr>
            <a:r>
              <a:rPr lang="en-US" altLang="en-US" sz="2700" smtClean="0">
                <a:latin typeface="Arial" panose="020B0604020202020204" pitchFamily="34" charset="0"/>
              </a:rPr>
              <a:t>Chẩn đoán nguyên nhân nguyên và thứ phát</a:t>
            </a:r>
          </a:p>
          <a:p>
            <a:pPr marL="677863" indent="-677863">
              <a:buFontTx/>
              <a:buAutoNum type="arabicPeriod"/>
            </a:pPr>
            <a:endParaRPr lang="en-US" altLang="en-US" sz="2700" smtClean="0">
              <a:latin typeface="Arial" panose="020B0604020202020204" pitchFamily="34" charset="0"/>
            </a:endParaRPr>
          </a:p>
          <a:p>
            <a:pPr marL="677863" indent="-677863">
              <a:buFontTx/>
              <a:buAutoNum type="arabicPeriod"/>
            </a:pPr>
            <a:r>
              <a:rPr lang="en-US" altLang="en-US" sz="2700" smtClean="0">
                <a:latin typeface="Arial" panose="020B0604020202020204" pitchFamily="34" charset="0"/>
              </a:rPr>
              <a:t>Chọn lựa điều trị thích hợp</a:t>
            </a:r>
          </a:p>
          <a:p>
            <a:pPr marL="677863" indent="-677863">
              <a:buFontTx/>
              <a:buAutoNum type="arabicPeriod"/>
            </a:pPr>
            <a:endParaRPr lang="en-US" altLang="en-US" sz="2700" smtClean="0">
              <a:latin typeface="Arial" panose="020B0604020202020204" pitchFamily="34" charset="0"/>
            </a:endParaRPr>
          </a:p>
          <a:p>
            <a:pPr marL="677863" indent="-677863">
              <a:buFontTx/>
              <a:buAutoNum type="arabicPeriod"/>
            </a:pPr>
            <a:r>
              <a:rPr lang="en-US" altLang="en-US" sz="2700" smtClean="0">
                <a:latin typeface="Arial" panose="020B0604020202020204" pitchFamily="34" charset="0"/>
              </a:rPr>
              <a:t>Thực thi kế hoạch quản lý đau</a:t>
            </a:r>
          </a:p>
          <a:p>
            <a:pPr marL="677863" indent="-677863">
              <a:buFontTx/>
              <a:buNone/>
            </a:pPr>
            <a:endParaRPr lang="en-US" altLang="en-US" sz="2700" smtClean="0">
              <a:latin typeface="Arial" panose="020B0604020202020204" pitchFamily="34" charset="0"/>
            </a:endParaRPr>
          </a:p>
          <a:p>
            <a:pPr marL="677863" indent="-677863">
              <a:buFontTx/>
              <a:buNone/>
            </a:pPr>
            <a:r>
              <a:rPr lang="en-US" altLang="en-US" sz="2700" smtClean="0">
                <a:latin typeface="Arial" panose="020B0604020202020204" pitchFamily="34" charset="0"/>
              </a:rPr>
              <a:t>				(McGrath PA and Brown SC, 2003)</a:t>
            </a:r>
          </a:p>
        </p:txBody>
      </p:sp>
      <p:sp>
        <p:nvSpPr>
          <p:cNvPr id="8" name="Flowchart: Alternate Process 7"/>
          <p:cNvSpPr/>
          <p:nvPr/>
        </p:nvSpPr>
        <p:spPr>
          <a:xfrm>
            <a:off x="167423" y="185980"/>
            <a:ext cx="10123452" cy="712922"/>
          </a:xfrm>
          <a:prstGeom prst="flowChartAlternateProcess">
            <a:avLst/>
          </a:prstGeom>
          <a:solidFill>
            <a:schemeClr val="accent2">
              <a:lumMod val="60000"/>
              <a:lumOff val="40000"/>
              <a:alpha val="86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ct val="0"/>
              </a:spcBef>
            </a:pPr>
            <a:r>
              <a:rPr lang="en-US" altLang="en-US" sz="3800" b="1">
                <a:solidFill>
                  <a:schemeClr val="tx1"/>
                </a:solidFill>
                <a:latin typeface="Arial" panose="020B0604020202020204" pitchFamily="34" charset="0"/>
              </a:rPr>
              <a:t>Các bước tiếp cận kiểm soát đau ở trẻ em </a:t>
            </a:r>
          </a:p>
        </p:txBody>
      </p:sp>
    </p:spTree>
    <p:extLst>
      <p:ext uri="{BB962C8B-B14F-4D97-AF65-F5344CB8AC3E}">
        <p14:creationId xmlns:p14="http://schemas.microsoft.com/office/powerpoint/2010/main" val="81974096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a:xfrm>
            <a:off x="772331" y="1725478"/>
            <a:ext cx="10370949" cy="3838414"/>
          </a:xfrm>
          <a:prstGeom prst="rect">
            <a:avLst/>
          </a:prstGeom>
        </p:spPr>
        <p:txBody>
          <a:bodyPr vert="horz" lIns="91431" tIns="45716" rIns="91431" bIns="45716"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77863" indent="-677863">
              <a:buFontTx/>
              <a:buAutoNum type="arabicPeriod"/>
            </a:pPr>
            <a:r>
              <a:rPr lang="en-US" altLang="en-US" sz="2700" smtClean="0">
                <a:solidFill>
                  <a:srgbClr val="FF0000"/>
                </a:solidFill>
                <a:latin typeface="Arial" panose="020B0604020202020204" pitchFamily="34" charset="0"/>
              </a:rPr>
              <a:t>Đánh giá đau ở trẻ</a:t>
            </a:r>
          </a:p>
          <a:p>
            <a:pPr marL="677863" indent="-677863">
              <a:buFontTx/>
              <a:buAutoNum type="arabicPeriod"/>
            </a:pPr>
            <a:endParaRPr lang="en-US" altLang="en-US" sz="2700" smtClean="0">
              <a:latin typeface="Arial" panose="020B0604020202020204" pitchFamily="34" charset="0"/>
            </a:endParaRPr>
          </a:p>
          <a:p>
            <a:pPr marL="677863" indent="-677863">
              <a:buFontTx/>
              <a:buAutoNum type="arabicPeriod"/>
            </a:pPr>
            <a:r>
              <a:rPr lang="en-US" altLang="en-US" sz="2700" smtClean="0">
                <a:solidFill>
                  <a:schemeClr val="bg2">
                    <a:lumMod val="75000"/>
                  </a:schemeClr>
                </a:solidFill>
                <a:latin typeface="Arial" panose="020B0604020202020204" pitchFamily="34" charset="0"/>
              </a:rPr>
              <a:t>Chẩn đoán nguyên nhân nguyên và thứ phát</a:t>
            </a:r>
          </a:p>
          <a:p>
            <a:pPr marL="677863" indent="-677863">
              <a:buFontTx/>
              <a:buAutoNum type="arabicPeriod"/>
            </a:pPr>
            <a:endParaRPr lang="en-US" altLang="en-US" sz="2700" smtClean="0">
              <a:solidFill>
                <a:schemeClr val="bg2">
                  <a:lumMod val="75000"/>
                </a:schemeClr>
              </a:solidFill>
              <a:latin typeface="Arial" panose="020B0604020202020204" pitchFamily="34" charset="0"/>
            </a:endParaRPr>
          </a:p>
          <a:p>
            <a:pPr marL="677863" indent="-677863">
              <a:buFontTx/>
              <a:buAutoNum type="arabicPeriod"/>
            </a:pPr>
            <a:r>
              <a:rPr lang="en-US" altLang="en-US" sz="2700" smtClean="0">
                <a:solidFill>
                  <a:schemeClr val="bg2">
                    <a:lumMod val="75000"/>
                  </a:schemeClr>
                </a:solidFill>
                <a:latin typeface="Arial" panose="020B0604020202020204" pitchFamily="34" charset="0"/>
              </a:rPr>
              <a:t>Chọn lựa điều trị thích hợp</a:t>
            </a:r>
          </a:p>
          <a:p>
            <a:pPr marL="677863" indent="-677863">
              <a:buFontTx/>
              <a:buAutoNum type="arabicPeriod"/>
            </a:pPr>
            <a:endParaRPr lang="en-US" altLang="en-US" sz="2700" smtClean="0">
              <a:solidFill>
                <a:schemeClr val="bg2">
                  <a:lumMod val="75000"/>
                </a:schemeClr>
              </a:solidFill>
              <a:latin typeface="Arial" panose="020B0604020202020204" pitchFamily="34" charset="0"/>
            </a:endParaRPr>
          </a:p>
          <a:p>
            <a:pPr marL="677863" indent="-677863">
              <a:buFontTx/>
              <a:buAutoNum type="arabicPeriod"/>
            </a:pPr>
            <a:r>
              <a:rPr lang="en-US" altLang="en-US" sz="2700" smtClean="0">
                <a:solidFill>
                  <a:schemeClr val="bg2">
                    <a:lumMod val="75000"/>
                  </a:schemeClr>
                </a:solidFill>
                <a:latin typeface="Arial" panose="020B0604020202020204" pitchFamily="34" charset="0"/>
              </a:rPr>
              <a:t>Thực thi kế hoạch quản lý đau</a:t>
            </a:r>
          </a:p>
          <a:p>
            <a:pPr marL="677863" indent="-677863">
              <a:buFontTx/>
              <a:buNone/>
            </a:pPr>
            <a:endParaRPr lang="en-US" altLang="en-US" sz="2700" smtClean="0">
              <a:latin typeface="Arial" panose="020B0604020202020204" pitchFamily="34" charset="0"/>
            </a:endParaRPr>
          </a:p>
          <a:p>
            <a:pPr marL="677863" indent="-677863">
              <a:buFontTx/>
              <a:buNone/>
            </a:pPr>
            <a:r>
              <a:rPr lang="en-US" altLang="en-US" sz="2700" smtClean="0">
                <a:latin typeface="Arial" panose="020B0604020202020204" pitchFamily="34" charset="0"/>
              </a:rPr>
              <a:t>				(McGrath PA and Brown SC, 2003)</a:t>
            </a:r>
          </a:p>
        </p:txBody>
      </p:sp>
      <p:sp>
        <p:nvSpPr>
          <p:cNvPr id="8" name="Flowchart: Alternate Process 7"/>
          <p:cNvSpPr/>
          <p:nvPr/>
        </p:nvSpPr>
        <p:spPr>
          <a:xfrm>
            <a:off x="167423" y="185980"/>
            <a:ext cx="10123452" cy="712922"/>
          </a:xfrm>
          <a:prstGeom prst="flowChartAlternateProcess">
            <a:avLst/>
          </a:prstGeom>
          <a:solidFill>
            <a:schemeClr val="accent2">
              <a:lumMod val="60000"/>
              <a:lumOff val="40000"/>
              <a:alpha val="86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ct val="0"/>
              </a:spcBef>
            </a:pPr>
            <a:r>
              <a:rPr lang="en-US" altLang="en-US" sz="3800" b="1">
                <a:solidFill>
                  <a:schemeClr val="tx1"/>
                </a:solidFill>
                <a:latin typeface="Arial" panose="020B0604020202020204" pitchFamily="34" charset="0"/>
              </a:rPr>
              <a:t>Các bước tiếp cận kiểm soát đau ở trẻ em </a:t>
            </a:r>
          </a:p>
        </p:txBody>
      </p:sp>
    </p:spTree>
    <p:extLst>
      <p:ext uri="{BB962C8B-B14F-4D97-AF65-F5344CB8AC3E}">
        <p14:creationId xmlns:p14="http://schemas.microsoft.com/office/powerpoint/2010/main" val="111310769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lowchart: Alternate Process 7"/>
          <p:cNvSpPr/>
          <p:nvPr/>
        </p:nvSpPr>
        <p:spPr>
          <a:xfrm>
            <a:off x="167423" y="185980"/>
            <a:ext cx="6078394" cy="712922"/>
          </a:xfrm>
          <a:prstGeom prst="flowChartAlternateProcess">
            <a:avLst/>
          </a:prstGeom>
          <a:solidFill>
            <a:schemeClr val="accent2">
              <a:lumMod val="60000"/>
              <a:lumOff val="40000"/>
              <a:alpha val="86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ct val="0"/>
              </a:spcBef>
            </a:pPr>
            <a:r>
              <a:rPr lang="en-US" altLang="en-US" sz="3800" b="1" smtClean="0">
                <a:solidFill>
                  <a:schemeClr val="tx1"/>
                </a:solidFill>
                <a:latin typeface="Arial" panose="020B0604020202020204" pitchFamily="34" charset="0"/>
              </a:rPr>
              <a:t>Lượng giá đau ở trẻ em</a:t>
            </a:r>
            <a:endParaRPr lang="en-US" altLang="en-US" sz="3800" b="1">
              <a:solidFill>
                <a:schemeClr val="tx1"/>
              </a:solidFill>
              <a:latin typeface="Arial" panose="020B0604020202020204" pitchFamily="34" charset="0"/>
            </a:endParaRPr>
          </a:p>
        </p:txBody>
      </p:sp>
      <p:sp>
        <p:nvSpPr>
          <p:cNvPr id="5" name="Text Box 4"/>
          <p:cNvSpPr txBox="1">
            <a:spLocks noChangeArrowheads="1"/>
          </p:cNvSpPr>
          <p:nvPr/>
        </p:nvSpPr>
        <p:spPr bwMode="auto">
          <a:xfrm>
            <a:off x="1164311" y="1256654"/>
            <a:ext cx="8940584" cy="51398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2800">
                <a:latin typeface="Arial" panose="020B0604020202020204" pitchFamily="34" charset="0"/>
              </a:rPr>
              <a:t>Tuỳ theo giai đoạn phát triển: </a:t>
            </a:r>
            <a:r>
              <a:rPr lang="en-US" altLang="en-US" sz="2800">
                <a:solidFill>
                  <a:srgbClr val="FF0000"/>
                </a:solidFill>
                <a:latin typeface="Arial" panose="020B0604020202020204" pitchFamily="34" charset="0"/>
              </a:rPr>
              <a:t>theo lứa tuổi</a:t>
            </a:r>
          </a:p>
          <a:p>
            <a:pPr eaLnBrk="1" hangingPunct="1">
              <a:spcBef>
                <a:spcPts val="1200"/>
              </a:spcBef>
              <a:buFontTx/>
              <a:buNone/>
            </a:pPr>
            <a:r>
              <a:rPr lang="en-US" altLang="en-US" sz="2800" smtClean="0">
                <a:latin typeface="Arial" panose="020B0604020202020204" pitchFamily="34" charset="0"/>
              </a:rPr>
              <a:t>Dùng </a:t>
            </a:r>
            <a:r>
              <a:rPr lang="en-US" altLang="en-US" sz="2800">
                <a:latin typeface="Arial" panose="020B0604020202020204" pitchFamily="34" charset="0"/>
              </a:rPr>
              <a:t>nguyên tắt</a:t>
            </a:r>
            <a:r>
              <a:rPr lang="en-US" altLang="en-US" sz="2400">
                <a:latin typeface="Arial" panose="020B0604020202020204" pitchFamily="34" charset="0"/>
              </a:rPr>
              <a:t> </a:t>
            </a:r>
            <a:r>
              <a:rPr lang="en-US" altLang="en-US" sz="2800" b="1">
                <a:solidFill>
                  <a:srgbClr val="FF0000"/>
                </a:solidFill>
                <a:latin typeface="Arial" panose="020B0604020202020204" pitchFamily="34" charset="0"/>
              </a:rPr>
              <a:t>QUEST</a:t>
            </a:r>
            <a:r>
              <a:rPr lang="en-US" altLang="en-US" sz="2800">
                <a:latin typeface="Arial" panose="020B0604020202020204" pitchFamily="34" charset="0"/>
              </a:rPr>
              <a:t> (Baker &amp; Wong, 1987):</a:t>
            </a:r>
          </a:p>
          <a:p>
            <a:pPr eaLnBrk="1" hangingPunct="1">
              <a:spcBef>
                <a:spcPts val="1200"/>
              </a:spcBef>
              <a:buFontTx/>
              <a:buNone/>
            </a:pPr>
            <a:r>
              <a:rPr lang="en-US" altLang="en-US" sz="2800" b="1" smtClean="0">
                <a:solidFill>
                  <a:srgbClr val="FF0000"/>
                </a:solidFill>
                <a:latin typeface="Arial" panose="020B0604020202020204" pitchFamily="34" charset="0"/>
              </a:rPr>
              <a:t>Q</a:t>
            </a:r>
            <a:r>
              <a:rPr lang="en-US" altLang="en-US" sz="2800" smtClean="0">
                <a:latin typeface="Arial" panose="020B0604020202020204" pitchFamily="34" charset="0"/>
              </a:rPr>
              <a:t>uestion </a:t>
            </a:r>
            <a:r>
              <a:rPr lang="en-US" altLang="en-US" sz="2800">
                <a:latin typeface="Arial" panose="020B0604020202020204" pitchFamily="34" charset="0"/>
              </a:rPr>
              <a:t>the child (Hỏi trẻ).</a:t>
            </a:r>
          </a:p>
          <a:p>
            <a:pPr eaLnBrk="1" hangingPunct="1">
              <a:spcBef>
                <a:spcPct val="0"/>
              </a:spcBef>
              <a:buFontTx/>
              <a:buNone/>
            </a:pPr>
            <a:r>
              <a:rPr lang="en-US" altLang="en-US" sz="2800" b="1">
                <a:solidFill>
                  <a:srgbClr val="FF0000"/>
                </a:solidFill>
                <a:latin typeface="Arial" panose="020B0604020202020204" pitchFamily="34" charset="0"/>
              </a:rPr>
              <a:t>U</a:t>
            </a:r>
            <a:r>
              <a:rPr lang="en-US" altLang="en-US" sz="2800">
                <a:latin typeface="Arial" panose="020B0604020202020204" pitchFamily="34" charset="0"/>
              </a:rPr>
              <a:t>se pain rating scales (Xử dụng thang điểm đau).</a:t>
            </a:r>
            <a:br>
              <a:rPr lang="en-US" altLang="en-US" sz="2800">
                <a:latin typeface="Arial" panose="020B0604020202020204" pitchFamily="34" charset="0"/>
              </a:rPr>
            </a:br>
            <a:r>
              <a:rPr lang="en-US" altLang="en-US" sz="2800" b="1">
                <a:solidFill>
                  <a:srgbClr val="FF0000"/>
                </a:solidFill>
                <a:latin typeface="Arial" panose="020B0604020202020204" pitchFamily="34" charset="0"/>
              </a:rPr>
              <a:t>E</a:t>
            </a:r>
            <a:r>
              <a:rPr lang="en-US" altLang="en-US" sz="2800">
                <a:latin typeface="Arial" panose="020B0604020202020204" pitchFamily="34" charset="0"/>
              </a:rPr>
              <a:t>valuate behavior and physiological changes</a:t>
            </a:r>
            <a:br>
              <a:rPr lang="en-US" altLang="en-US" sz="2800">
                <a:latin typeface="Arial" panose="020B0604020202020204" pitchFamily="34" charset="0"/>
              </a:rPr>
            </a:br>
            <a:r>
              <a:rPr lang="en-US" altLang="en-US" sz="2800">
                <a:latin typeface="Arial" panose="020B0604020202020204" pitchFamily="34" charset="0"/>
              </a:rPr>
              <a:t>	(Lượng giá thay đổi hành vi và sinh lý).</a:t>
            </a:r>
          </a:p>
          <a:p>
            <a:pPr eaLnBrk="1" hangingPunct="1">
              <a:spcBef>
                <a:spcPct val="0"/>
              </a:spcBef>
              <a:buFontTx/>
              <a:buNone/>
            </a:pPr>
            <a:r>
              <a:rPr lang="en-US" altLang="en-US" sz="2800" b="1">
                <a:solidFill>
                  <a:srgbClr val="FF0000"/>
                </a:solidFill>
                <a:latin typeface="Arial" panose="020B0604020202020204" pitchFamily="34" charset="0"/>
              </a:rPr>
              <a:t>S</a:t>
            </a:r>
            <a:r>
              <a:rPr lang="en-US" altLang="en-US" sz="2800">
                <a:latin typeface="Arial" panose="020B0604020202020204" pitchFamily="34" charset="0"/>
              </a:rPr>
              <a:t>ecure parent’s involvement (Vai trò của cha mẹ).</a:t>
            </a:r>
            <a:br>
              <a:rPr lang="en-US" altLang="en-US" sz="2800">
                <a:latin typeface="Arial" panose="020B0604020202020204" pitchFamily="34" charset="0"/>
              </a:rPr>
            </a:br>
            <a:r>
              <a:rPr lang="en-US" altLang="en-US" sz="2800" b="1">
                <a:solidFill>
                  <a:srgbClr val="FF0000"/>
                </a:solidFill>
                <a:latin typeface="Arial" panose="020B0604020202020204" pitchFamily="34" charset="0"/>
              </a:rPr>
              <a:t>T</a:t>
            </a:r>
            <a:r>
              <a:rPr lang="en-US" altLang="en-US" sz="2800">
                <a:latin typeface="Arial" panose="020B0604020202020204" pitchFamily="34" charset="0"/>
              </a:rPr>
              <a:t>ake cause of pain into account </a:t>
            </a:r>
          </a:p>
          <a:p>
            <a:pPr eaLnBrk="1" hangingPunct="1">
              <a:spcBef>
                <a:spcPct val="0"/>
              </a:spcBef>
              <a:buFontTx/>
              <a:buNone/>
            </a:pPr>
            <a:r>
              <a:rPr lang="en-US" altLang="en-US" sz="2800">
                <a:latin typeface="Arial" panose="020B0604020202020204" pitchFamily="34" charset="0"/>
              </a:rPr>
              <a:t>	(Để ý đến nguyên nhân).</a:t>
            </a:r>
            <a:br>
              <a:rPr lang="en-US" altLang="en-US" sz="2800">
                <a:latin typeface="Arial" panose="020B0604020202020204" pitchFamily="34" charset="0"/>
              </a:rPr>
            </a:br>
            <a:r>
              <a:rPr lang="en-US" altLang="en-US" sz="2800" b="1">
                <a:solidFill>
                  <a:srgbClr val="FF0000"/>
                </a:solidFill>
                <a:latin typeface="Arial" panose="020B0604020202020204" pitchFamily="34" charset="0"/>
              </a:rPr>
              <a:t>T</a:t>
            </a:r>
            <a:r>
              <a:rPr lang="en-US" altLang="en-US" sz="2800">
                <a:latin typeface="Arial" panose="020B0604020202020204" pitchFamily="34" charset="0"/>
              </a:rPr>
              <a:t>ake action and evaluate results </a:t>
            </a:r>
          </a:p>
          <a:p>
            <a:pPr eaLnBrk="1" hangingPunct="1">
              <a:spcBef>
                <a:spcPct val="0"/>
              </a:spcBef>
              <a:buFontTx/>
              <a:buNone/>
            </a:pPr>
            <a:r>
              <a:rPr lang="en-US" altLang="en-US" sz="2800">
                <a:latin typeface="Arial" panose="020B0604020202020204" pitchFamily="34" charset="0"/>
              </a:rPr>
              <a:t>	(Hành động và lượng giá kết quả). </a:t>
            </a:r>
          </a:p>
        </p:txBody>
      </p:sp>
    </p:spTree>
    <p:extLst>
      <p:ext uri="{BB962C8B-B14F-4D97-AF65-F5344CB8AC3E}">
        <p14:creationId xmlns:p14="http://schemas.microsoft.com/office/powerpoint/2010/main" val="30032789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 calcmode="lin" valueType="num">
                                      <p:cBhvr additive="base">
                                        <p:cTn id="13"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1" end="1"/>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 calcmode="lin" valueType="num">
                                      <p:cBhvr additive="base">
                                        <p:cTn id="17"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5">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5">
                                            <p:txEl>
                                              <p:pRg st="3" end="3"/>
                                            </p:txEl>
                                          </p:spTgt>
                                        </p:tgtEl>
                                        <p:attrNameLst>
                                          <p:attrName>style.visibility</p:attrName>
                                        </p:attrNameLst>
                                      </p:cBhvr>
                                      <p:to>
                                        <p:strVal val="visible"/>
                                      </p:to>
                                    </p:set>
                                    <p:anim calcmode="lin" valueType="num">
                                      <p:cBhvr additive="base">
                                        <p:cTn id="21"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5">
                                            <p:txEl>
                                              <p:pRg st="3" end="3"/>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5">
                                            <p:txEl>
                                              <p:pRg st="4" end="4"/>
                                            </p:txEl>
                                          </p:spTgt>
                                        </p:tgtEl>
                                        <p:attrNameLst>
                                          <p:attrName>style.visibility</p:attrName>
                                        </p:attrNameLst>
                                      </p:cBhvr>
                                      <p:to>
                                        <p:strVal val="visible"/>
                                      </p:to>
                                    </p:set>
                                    <p:anim calcmode="lin" valueType="num">
                                      <p:cBhvr additive="base">
                                        <p:cTn id="25" dur="500" fill="hold"/>
                                        <p:tgtEl>
                                          <p:spTgt spid="5">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5">
                                            <p:txEl>
                                              <p:pRg st="4" end="4"/>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5">
                                            <p:txEl>
                                              <p:pRg st="5" end="5"/>
                                            </p:txEl>
                                          </p:spTgt>
                                        </p:tgtEl>
                                        <p:attrNameLst>
                                          <p:attrName>style.visibility</p:attrName>
                                        </p:attrNameLst>
                                      </p:cBhvr>
                                      <p:to>
                                        <p:strVal val="visible"/>
                                      </p:to>
                                    </p:set>
                                    <p:anim calcmode="lin" valueType="num">
                                      <p:cBhvr additive="base">
                                        <p:cTn id="29" dur="500" fill="hold"/>
                                        <p:tgtEl>
                                          <p:spTgt spid="5">
                                            <p:txEl>
                                              <p:pRg st="5" end="5"/>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5">
                                            <p:txEl>
                                              <p:pRg st="5" end="5"/>
                                            </p:txEl>
                                          </p:spTgt>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5">
                                            <p:txEl>
                                              <p:pRg st="6" end="6"/>
                                            </p:txEl>
                                          </p:spTgt>
                                        </p:tgtEl>
                                        <p:attrNameLst>
                                          <p:attrName>style.visibility</p:attrName>
                                        </p:attrNameLst>
                                      </p:cBhvr>
                                      <p:to>
                                        <p:strVal val="visible"/>
                                      </p:to>
                                    </p:set>
                                    <p:anim calcmode="lin" valueType="num">
                                      <p:cBhvr additive="base">
                                        <p:cTn id="33" dur="500" fill="hold"/>
                                        <p:tgtEl>
                                          <p:spTgt spid="5">
                                            <p:txEl>
                                              <p:pRg st="6" end="6"/>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5">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21"/>
          <p:cNvSpPr txBox="1">
            <a:spLocks noChangeArrowheads="1"/>
          </p:cNvSpPr>
          <p:nvPr/>
        </p:nvSpPr>
        <p:spPr bwMode="auto">
          <a:xfrm>
            <a:off x="1428749" y="2798204"/>
            <a:ext cx="64992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defTabSz="912813">
              <a:spcBef>
                <a:spcPct val="20000"/>
              </a:spcBef>
              <a:buChar char="•"/>
              <a:defRPr sz="3200">
                <a:solidFill>
                  <a:schemeClr val="tx1"/>
                </a:solidFill>
                <a:latin typeface="Times New Roman" panose="02020603050405020304" pitchFamily="18" charset="0"/>
              </a:defRPr>
            </a:lvl1pPr>
            <a:lvl2pPr marL="742950" indent="-285750" defTabSz="912813">
              <a:spcBef>
                <a:spcPct val="20000"/>
              </a:spcBef>
              <a:buChar char="–"/>
              <a:defRPr sz="2800">
                <a:solidFill>
                  <a:schemeClr val="tx1"/>
                </a:solidFill>
                <a:latin typeface="Times New Roman" panose="02020603050405020304" pitchFamily="18" charset="0"/>
              </a:defRPr>
            </a:lvl2pPr>
            <a:lvl3pPr marL="1143000" indent="-228600" defTabSz="912813">
              <a:spcBef>
                <a:spcPct val="20000"/>
              </a:spcBef>
              <a:buChar char="•"/>
              <a:defRPr sz="2400">
                <a:solidFill>
                  <a:schemeClr val="tx1"/>
                </a:solidFill>
                <a:latin typeface="Times New Roman" panose="02020603050405020304" pitchFamily="18" charset="0"/>
              </a:defRPr>
            </a:lvl3pPr>
            <a:lvl4pPr marL="1600200" indent="-228600" defTabSz="912813">
              <a:spcBef>
                <a:spcPct val="20000"/>
              </a:spcBef>
              <a:buChar char="–"/>
              <a:defRPr sz="2000">
                <a:solidFill>
                  <a:schemeClr val="tx1"/>
                </a:solidFill>
                <a:latin typeface="Times New Roman" panose="02020603050405020304" pitchFamily="18" charset="0"/>
              </a:defRPr>
            </a:lvl4pPr>
            <a:lvl5pPr marL="2057400" indent="-228600" defTabSz="912813">
              <a:spcBef>
                <a:spcPct val="20000"/>
              </a:spcBef>
              <a:buChar char="»"/>
              <a:defRPr sz="2000">
                <a:solidFill>
                  <a:schemeClr val="tx1"/>
                </a:solidFill>
                <a:latin typeface="Times New Roman" panose="02020603050405020304" pitchFamily="18" charset="0"/>
              </a:defRPr>
            </a:lvl5pPr>
            <a:lvl6pPr marL="2514600" indent="-228600" defTabSz="912813"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defTabSz="912813"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defTabSz="912813"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defTabSz="912813"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2800" b="1">
                <a:latin typeface="Arial" panose="020B0604020202020204" pitchFamily="34" charset="0"/>
              </a:rPr>
              <a:t>Thang bằng </a:t>
            </a:r>
            <a:r>
              <a:rPr lang="en-US" altLang="en-US" sz="2800" b="1">
                <a:solidFill>
                  <a:srgbClr val="FF0000"/>
                </a:solidFill>
                <a:latin typeface="Arial" panose="020B0604020202020204" pitchFamily="34" charset="0"/>
              </a:rPr>
              <a:t>từ</a:t>
            </a:r>
            <a:r>
              <a:rPr lang="en-US" altLang="en-US" sz="2800" b="1">
                <a:latin typeface="Arial" panose="020B0604020202020204" pitchFamily="34" charset="0"/>
              </a:rPr>
              <a:t> mô tả: cho trẻ </a:t>
            </a:r>
            <a:r>
              <a:rPr lang="en-US" altLang="en-US" sz="2800" b="1">
                <a:latin typeface="Arial" panose="020B0604020202020204" pitchFamily="34" charset="0"/>
                <a:cs typeface="Arial" panose="020B0604020202020204" pitchFamily="34" charset="0"/>
              </a:rPr>
              <a:t>≥ 6 tu</a:t>
            </a:r>
            <a:r>
              <a:rPr lang="en-US" altLang="en-US" sz="2800" b="1">
                <a:latin typeface="Arial" panose="020B0604020202020204" pitchFamily="34" charset="0"/>
              </a:rPr>
              <a:t>ổi</a:t>
            </a:r>
          </a:p>
        </p:txBody>
      </p:sp>
      <p:sp>
        <p:nvSpPr>
          <p:cNvPr id="7" name="Rectangle 22"/>
          <p:cNvSpPr>
            <a:spLocks noChangeArrowheads="1"/>
          </p:cNvSpPr>
          <p:nvPr/>
        </p:nvSpPr>
        <p:spPr bwMode="auto">
          <a:xfrm>
            <a:off x="1428749" y="400347"/>
            <a:ext cx="5583238"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nchor="ctr">
            <a:spAutoFit/>
          </a:bodyPr>
          <a:lstStyle>
            <a:lvl1pPr defTabSz="912813">
              <a:spcBef>
                <a:spcPct val="20000"/>
              </a:spcBef>
              <a:buChar char="•"/>
              <a:defRPr sz="3200">
                <a:solidFill>
                  <a:schemeClr val="tx1"/>
                </a:solidFill>
                <a:latin typeface="Times New Roman" panose="02020603050405020304" pitchFamily="18" charset="0"/>
              </a:defRPr>
            </a:lvl1pPr>
            <a:lvl2pPr marL="742950" indent="-285750" defTabSz="912813">
              <a:spcBef>
                <a:spcPct val="20000"/>
              </a:spcBef>
              <a:buChar char="–"/>
              <a:defRPr sz="2800">
                <a:solidFill>
                  <a:schemeClr val="tx1"/>
                </a:solidFill>
                <a:latin typeface="Times New Roman" panose="02020603050405020304" pitchFamily="18" charset="0"/>
              </a:defRPr>
            </a:lvl2pPr>
            <a:lvl3pPr marL="1143000" indent="-228600" defTabSz="912813">
              <a:spcBef>
                <a:spcPct val="20000"/>
              </a:spcBef>
              <a:buChar char="•"/>
              <a:defRPr sz="2400">
                <a:solidFill>
                  <a:schemeClr val="tx1"/>
                </a:solidFill>
                <a:latin typeface="Times New Roman" panose="02020603050405020304" pitchFamily="18" charset="0"/>
              </a:defRPr>
            </a:lvl3pPr>
            <a:lvl4pPr marL="1600200" indent="-228600" defTabSz="912813">
              <a:spcBef>
                <a:spcPct val="20000"/>
              </a:spcBef>
              <a:buChar char="–"/>
              <a:defRPr sz="2000">
                <a:solidFill>
                  <a:schemeClr val="tx1"/>
                </a:solidFill>
                <a:latin typeface="Times New Roman" panose="02020603050405020304" pitchFamily="18" charset="0"/>
              </a:defRPr>
            </a:lvl4pPr>
            <a:lvl5pPr marL="2057400" indent="-228600" defTabSz="912813">
              <a:spcBef>
                <a:spcPct val="20000"/>
              </a:spcBef>
              <a:buChar char="»"/>
              <a:defRPr sz="2000">
                <a:solidFill>
                  <a:schemeClr val="tx1"/>
                </a:solidFill>
                <a:latin typeface="Times New Roman" panose="02020603050405020304" pitchFamily="18" charset="0"/>
              </a:defRPr>
            </a:lvl5pPr>
            <a:lvl6pPr marL="2514600" indent="-228600" defTabSz="912813"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defTabSz="912813"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defTabSz="912813"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defTabSz="912813"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2800" b="1">
                <a:latin typeface="Arial" panose="020B0604020202020204" pitchFamily="34" charset="0"/>
              </a:rPr>
              <a:t>Thang điểm số: cho trẻ ≥ 8 tuổi</a:t>
            </a:r>
            <a:r>
              <a:rPr lang="en-US" altLang="en-US" sz="2800">
                <a:latin typeface="Arial" panose="020B0604020202020204" pitchFamily="34" charset="0"/>
              </a:rPr>
              <a:t> </a:t>
            </a:r>
          </a:p>
        </p:txBody>
      </p:sp>
      <p:grpSp>
        <p:nvGrpSpPr>
          <p:cNvPr id="3" name="Group 2"/>
          <p:cNvGrpSpPr/>
          <p:nvPr/>
        </p:nvGrpSpPr>
        <p:grpSpPr>
          <a:xfrm>
            <a:off x="406354" y="3325080"/>
            <a:ext cx="10177463" cy="3532920"/>
            <a:chOff x="39687" y="4088668"/>
            <a:chExt cx="10177463" cy="3532920"/>
          </a:xfrm>
        </p:grpSpPr>
        <p:pic>
          <p:nvPicPr>
            <p:cNvPr id="4" name="Picture 20" descr="Image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687" y="4088668"/>
              <a:ext cx="10058400" cy="2655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 Box 18"/>
            <p:cNvSpPr txBox="1">
              <a:spLocks noChangeArrowheads="1"/>
            </p:cNvSpPr>
            <p:nvPr/>
          </p:nvSpPr>
          <p:spPr bwMode="auto">
            <a:xfrm>
              <a:off x="469900" y="6205538"/>
              <a:ext cx="1031875" cy="7810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01828" tIns="50914" rIns="101828" bIns="50914">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2200">
                  <a:latin typeface="Arial" panose="020B0604020202020204" pitchFamily="34" charset="0"/>
                </a:rPr>
                <a:t>Không             </a:t>
              </a:r>
            </a:p>
            <a:p>
              <a:pPr eaLnBrk="1" hangingPunct="1">
                <a:spcBef>
                  <a:spcPct val="0"/>
                </a:spcBef>
                <a:buFontTx/>
                <a:buNone/>
              </a:pPr>
              <a:r>
                <a:rPr lang="en-US" altLang="en-US" sz="2200">
                  <a:latin typeface="Arial" panose="020B0604020202020204" pitchFamily="34" charset="0"/>
                </a:rPr>
                <a:t>đau               </a:t>
              </a:r>
            </a:p>
          </p:txBody>
        </p:sp>
        <p:sp>
          <p:nvSpPr>
            <p:cNvPr id="10" name="Text Box 19"/>
            <p:cNvSpPr txBox="1">
              <a:spLocks noChangeArrowheads="1"/>
            </p:cNvSpPr>
            <p:nvPr/>
          </p:nvSpPr>
          <p:spPr bwMode="auto">
            <a:xfrm>
              <a:off x="2571750" y="6226175"/>
              <a:ext cx="1030288" cy="7794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01828" tIns="50914" rIns="101828" bIns="50914">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2200">
                  <a:latin typeface="Arial" panose="020B0604020202020204" pitchFamily="34" charset="0"/>
                </a:rPr>
                <a:t>Đau </a:t>
              </a:r>
            </a:p>
            <a:p>
              <a:pPr eaLnBrk="1" hangingPunct="1">
                <a:spcBef>
                  <a:spcPct val="0"/>
                </a:spcBef>
                <a:buFontTx/>
                <a:buNone/>
              </a:pPr>
              <a:r>
                <a:rPr lang="en-US" altLang="en-US" sz="2200">
                  <a:latin typeface="Arial" panose="020B0604020202020204" pitchFamily="34" charset="0"/>
                </a:rPr>
                <a:t>ít               </a:t>
              </a:r>
            </a:p>
          </p:txBody>
        </p:sp>
        <p:sp>
          <p:nvSpPr>
            <p:cNvPr id="11" name="Text Box 20"/>
            <p:cNvSpPr txBox="1">
              <a:spLocks noChangeArrowheads="1"/>
            </p:cNvSpPr>
            <p:nvPr/>
          </p:nvSpPr>
          <p:spPr bwMode="auto">
            <a:xfrm>
              <a:off x="4552950" y="6205538"/>
              <a:ext cx="1031875" cy="7810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01828" tIns="50914" rIns="101828" bIns="50914">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2200">
                  <a:latin typeface="Arial" panose="020B0604020202020204" pitchFamily="34" charset="0"/>
                </a:rPr>
                <a:t>Đau</a:t>
              </a:r>
            </a:p>
            <a:p>
              <a:pPr eaLnBrk="1" hangingPunct="1">
                <a:spcBef>
                  <a:spcPct val="0"/>
                </a:spcBef>
                <a:buFontTx/>
                <a:buNone/>
              </a:pPr>
              <a:r>
                <a:rPr lang="en-US" altLang="en-US" sz="2200">
                  <a:latin typeface="Arial" panose="020B0604020202020204" pitchFamily="34" charset="0"/>
                </a:rPr>
                <a:t>vừa               </a:t>
              </a:r>
            </a:p>
          </p:txBody>
        </p:sp>
        <p:sp>
          <p:nvSpPr>
            <p:cNvPr id="12" name="Text Box 21"/>
            <p:cNvSpPr txBox="1">
              <a:spLocks noChangeArrowheads="1"/>
            </p:cNvSpPr>
            <p:nvPr/>
          </p:nvSpPr>
          <p:spPr bwMode="auto">
            <a:xfrm>
              <a:off x="6496050" y="6205538"/>
              <a:ext cx="1031875" cy="7810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01828" tIns="50914" rIns="101828" bIns="50914">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2200">
                  <a:latin typeface="Arial" panose="020B0604020202020204" pitchFamily="34" charset="0"/>
                </a:rPr>
                <a:t>Đau</a:t>
              </a:r>
            </a:p>
            <a:p>
              <a:pPr eaLnBrk="1" hangingPunct="1">
                <a:spcBef>
                  <a:spcPct val="0"/>
                </a:spcBef>
                <a:buFontTx/>
                <a:buNone/>
              </a:pPr>
              <a:r>
                <a:rPr lang="en-US" altLang="en-US" sz="2200">
                  <a:latin typeface="Arial" panose="020B0604020202020204" pitchFamily="34" charset="0"/>
                </a:rPr>
                <a:t>nhiều              </a:t>
              </a:r>
            </a:p>
          </p:txBody>
        </p:sp>
        <p:sp>
          <p:nvSpPr>
            <p:cNvPr id="13" name="Text Box 22"/>
            <p:cNvSpPr txBox="1">
              <a:spLocks noChangeArrowheads="1"/>
            </p:cNvSpPr>
            <p:nvPr/>
          </p:nvSpPr>
          <p:spPr bwMode="auto">
            <a:xfrm>
              <a:off x="8596313" y="6164263"/>
              <a:ext cx="1620837" cy="14573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01828" tIns="50914" rIns="101828" bIns="50914">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2200">
                  <a:latin typeface="Arial" panose="020B0604020202020204" pitchFamily="34" charset="0"/>
                </a:rPr>
                <a:t>Đau</a:t>
              </a:r>
            </a:p>
            <a:p>
              <a:pPr eaLnBrk="1" hangingPunct="1">
                <a:spcBef>
                  <a:spcPct val="0"/>
                </a:spcBef>
                <a:buFontTx/>
                <a:buNone/>
              </a:pPr>
              <a:r>
                <a:rPr lang="en-US" altLang="en-US" sz="2200">
                  <a:latin typeface="Arial" panose="020B0604020202020204" pitchFamily="34" charset="0"/>
                </a:rPr>
                <a:t>không thể </a:t>
              </a:r>
            </a:p>
            <a:p>
              <a:pPr eaLnBrk="1" hangingPunct="1">
                <a:spcBef>
                  <a:spcPct val="0"/>
                </a:spcBef>
                <a:buFontTx/>
                <a:buNone/>
              </a:pPr>
              <a:r>
                <a:rPr lang="en-US" altLang="en-US" sz="2200">
                  <a:latin typeface="Arial" panose="020B0604020202020204" pitchFamily="34" charset="0"/>
                </a:rPr>
                <a:t>nào tưởng tượng nổi               </a:t>
              </a:r>
            </a:p>
          </p:txBody>
        </p:sp>
      </p:grpSp>
      <p:grpSp>
        <p:nvGrpSpPr>
          <p:cNvPr id="2" name="Group 1"/>
          <p:cNvGrpSpPr/>
          <p:nvPr/>
        </p:nvGrpSpPr>
        <p:grpSpPr>
          <a:xfrm>
            <a:off x="718779" y="1138535"/>
            <a:ext cx="9552615" cy="1440597"/>
            <a:chOff x="560388" y="1524000"/>
            <a:chExt cx="9552615" cy="1440597"/>
          </a:xfrm>
        </p:grpSpPr>
        <p:sp>
          <p:nvSpPr>
            <p:cNvPr id="14" name="Line 23"/>
            <p:cNvSpPr>
              <a:spLocks noChangeShapeType="1"/>
            </p:cNvSpPr>
            <p:nvPr/>
          </p:nvSpPr>
          <p:spPr bwMode="auto">
            <a:xfrm>
              <a:off x="762000" y="1524000"/>
              <a:ext cx="0" cy="457200"/>
            </a:xfrm>
            <a:prstGeom prst="line">
              <a:avLst/>
            </a:prstGeom>
            <a:noFill/>
            <a:ln w="28575">
              <a:solidFill>
                <a:schemeClr val="folHlink"/>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 name="Line 24"/>
            <p:cNvSpPr>
              <a:spLocks noChangeShapeType="1"/>
            </p:cNvSpPr>
            <p:nvPr/>
          </p:nvSpPr>
          <p:spPr bwMode="auto">
            <a:xfrm>
              <a:off x="762000" y="1752600"/>
              <a:ext cx="8382000" cy="0"/>
            </a:xfrm>
            <a:prstGeom prst="line">
              <a:avLst/>
            </a:prstGeom>
            <a:noFill/>
            <a:ln w="28575">
              <a:solidFill>
                <a:schemeClr val="folHlink"/>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Line 25"/>
            <p:cNvSpPr>
              <a:spLocks noChangeShapeType="1"/>
            </p:cNvSpPr>
            <p:nvPr/>
          </p:nvSpPr>
          <p:spPr bwMode="auto">
            <a:xfrm>
              <a:off x="9144000" y="1524000"/>
              <a:ext cx="0" cy="457200"/>
            </a:xfrm>
            <a:prstGeom prst="line">
              <a:avLst/>
            </a:prstGeom>
            <a:noFill/>
            <a:ln w="28575">
              <a:solidFill>
                <a:schemeClr val="folHlink"/>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 name="Line 26"/>
            <p:cNvSpPr>
              <a:spLocks noChangeShapeType="1"/>
            </p:cNvSpPr>
            <p:nvPr/>
          </p:nvSpPr>
          <p:spPr bwMode="auto">
            <a:xfrm>
              <a:off x="5029200" y="1600200"/>
              <a:ext cx="0" cy="304800"/>
            </a:xfrm>
            <a:prstGeom prst="line">
              <a:avLst/>
            </a:prstGeom>
            <a:noFill/>
            <a:ln w="28575">
              <a:solidFill>
                <a:schemeClr val="folHlink"/>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 name="Line 27"/>
            <p:cNvSpPr>
              <a:spLocks noChangeShapeType="1"/>
            </p:cNvSpPr>
            <p:nvPr/>
          </p:nvSpPr>
          <p:spPr bwMode="auto">
            <a:xfrm>
              <a:off x="1600200" y="1600200"/>
              <a:ext cx="0" cy="304800"/>
            </a:xfrm>
            <a:prstGeom prst="line">
              <a:avLst/>
            </a:prstGeom>
            <a:noFill/>
            <a:ln w="28575">
              <a:solidFill>
                <a:schemeClr val="folHlink"/>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 name="Line 28"/>
            <p:cNvSpPr>
              <a:spLocks noChangeShapeType="1"/>
            </p:cNvSpPr>
            <p:nvPr/>
          </p:nvSpPr>
          <p:spPr bwMode="auto">
            <a:xfrm>
              <a:off x="2514600" y="1600200"/>
              <a:ext cx="0" cy="304800"/>
            </a:xfrm>
            <a:prstGeom prst="line">
              <a:avLst/>
            </a:prstGeom>
            <a:noFill/>
            <a:ln w="28575">
              <a:solidFill>
                <a:schemeClr val="folHlink"/>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 name="Line 29"/>
            <p:cNvSpPr>
              <a:spLocks noChangeShapeType="1"/>
            </p:cNvSpPr>
            <p:nvPr/>
          </p:nvSpPr>
          <p:spPr bwMode="auto">
            <a:xfrm>
              <a:off x="3352800" y="1600200"/>
              <a:ext cx="0" cy="304800"/>
            </a:xfrm>
            <a:prstGeom prst="line">
              <a:avLst/>
            </a:prstGeom>
            <a:noFill/>
            <a:ln w="28575">
              <a:solidFill>
                <a:schemeClr val="folHlink"/>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30"/>
            <p:cNvSpPr>
              <a:spLocks noChangeShapeType="1"/>
            </p:cNvSpPr>
            <p:nvPr/>
          </p:nvSpPr>
          <p:spPr bwMode="auto">
            <a:xfrm>
              <a:off x="4191000" y="1600200"/>
              <a:ext cx="0" cy="304800"/>
            </a:xfrm>
            <a:prstGeom prst="line">
              <a:avLst/>
            </a:prstGeom>
            <a:noFill/>
            <a:ln w="28575">
              <a:solidFill>
                <a:schemeClr val="folHlink"/>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31"/>
            <p:cNvSpPr>
              <a:spLocks noChangeShapeType="1"/>
            </p:cNvSpPr>
            <p:nvPr/>
          </p:nvSpPr>
          <p:spPr bwMode="auto">
            <a:xfrm>
              <a:off x="5867400" y="1600200"/>
              <a:ext cx="0" cy="304800"/>
            </a:xfrm>
            <a:prstGeom prst="line">
              <a:avLst/>
            </a:prstGeom>
            <a:noFill/>
            <a:ln w="28575">
              <a:solidFill>
                <a:schemeClr val="folHlink"/>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32"/>
            <p:cNvSpPr>
              <a:spLocks noChangeShapeType="1"/>
            </p:cNvSpPr>
            <p:nvPr/>
          </p:nvSpPr>
          <p:spPr bwMode="auto">
            <a:xfrm>
              <a:off x="6705600" y="1600200"/>
              <a:ext cx="0" cy="304800"/>
            </a:xfrm>
            <a:prstGeom prst="line">
              <a:avLst/>
            </a:prstGeom>
            <a:noFill/>
            <a:ln w="28575">
              <a:solidFill>
                <a:schemeClr val="folHlink"/>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33"/>
            <p:cNvSpPr>
              <a:spLocks noChangeShapeType="1"/>
            </p:cNvSpPr>
            <p:nvPr/>
          </p:nvSpPr>
          <p:spPr bwMode="auto">
            <a:xfrm>
              <a:off x="7543800" y="1600200"/>
              <a:ext cx="0" cy="304800"/>
            </a:xfrm>
            <a:prstGeom prst="line">
              <a:avLst/>
            </a:prstGeom>
            <a:noFill/>
            <a:ln w="28575">
              <a:solidFill>
                <a:schemeClr val="folHlink"/>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34"/>
            <p:cNvSpPr>
              <a:spLocks noChangeShapeType="1"/>
            </p:cNvSpPr>
            <p:nvPr/>
          </p:nvSpPr>
          <p:spPr bwMode="auto">
            <a:xfrm>
              <a:off x="8382000" y="1600200"/>
              <a:ext cx="0" cy="304800"/>
            </a:xfrm>
            <a:prstGeom prst="line">
              <a:avLst/>
            </a:prstGeom>
            <a:noFill/>
            <a:ln w="28575">
              <a:solidFill>
                <a:schemeClr val="folHlink"/>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Text Box 35"/>
            <p:cNvSpPr txBox="1">
              <a:spLocks noChangeArrowheads="1"/>
            </p:cNvSpPr>
            <p:nvPr/>
          </p:nvSpPr>
          <p:spPr bwMode="auto">
            <a:xfrm>
              <a:off x="560388" y="2133600"/>
              <a:ext cx="955261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2400">
                  <a:latin typeface="Arial" panose="020B0604020202020204" pitchFamily="34" charset="0"/>
                </a:rPr>
                <a:t>0        1         2        3        4        5        6        7        8        9      10</a:t>
              </a:r>
            </a:p>
            <a:p>
              <a:pPr eaLnBrk="1" hangingPunct="1">
                <a:spcBef>
                  <a:spcPct val="0"/>
                </a:spcBef>
                <a:buFontTx/>
                <a:buNone/>
              </a:pPr>
              <a:r>
                <a:rPr lang="en-US" altLang="en-US" sz="2400">
                  <a:latin typeface="Arial" panose="020B0604020202020204" pitchFamily="34" charset="0"/>
                </a:rPr>
                <a:t>(không đau)                                            (đau không tưởng tượng nổi)</a:t>
              </a:r>
            </a:p>
          </p:txBody>
        </p:sp>
      </p:grpSp>
    </p:spTree>
    <p:extLst>
      <p:ext uri="{BB962C8B-B14F-4D97-AF65-F5344CB8AC3E}">
        <p14:creationId xmlns:p14="http://schemas.microsoft.com/office/powerpoint/2010/main" val="260102171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7" descr="Image1"/>
          <p:cNvPicPr>
            <a:picLocks noGrp="1" noChangeAspect="1" noChangeArrowheads="1"/>
          </p:cNvPicPr>
          <p:nvPr>
            <p:ph idx="4294967295"/>
          </p:nvPr>
        </p:nvPicPr>
        <p:blipFill>
          <a:blip r:embed="rId3">
            <a:extLst>
              <a:ext uri="{28A0092B-C50C-407E-A947-70E740481C1C}">
                <a14:useLocalDpi xmlns:a14="http://schemas.microsoft.com/office/drawing/2010/main" val="0"/>
              </a:ext>
            </a:extLst>
          </a:blip>
          <a:srcRect/>
          <a:stretch>
            <a:fillRect/>
          </a:stretch>
        </p:blipFill>
        <p:spPr>
          <a:xfrm>
            <a:off x="7763037" y="141288"/>
            <a:ext cx="3349248" cy="6357419"/>
          </a:xfrm>
          <a:noFill/>
        </p:spPr>
      </p:pic>
      <p:sp>
        <p:nvSpPr>
          <p:cNvPr id="28" name="Rectangle 29"/>
          <p:cNvSpPr>
            <a:spLocks noChangeArrowheads="1"/>
          </p:cNvSpPr>
          <p:nvPr/>
        </p:nvSpPr>
        <p:spPr bwMode="auto">
          <a:xfrm>
            <a:off x="635430" y="2488097"/>
            <a:ext cx="3352800" cy="150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1" tIns="45716" rIns="91431" bIns="45716" anchor="ctr">
            <a:spAutoFit/>
          </a:bodyPr>
          <a:lstStyle>
            <a:lvl1pPr defTabSz="912813">
              <a:spcBef>
                <a:spcPct val="20000"/>
              </a:spcBef>
              <a:buChar char="•"/>
              <a:defRPr sz="3200">
                <a:solidFill>
                  <a:schemeClr val="tx1"/>
                </a:solidFill>
                <a:latin typeface="Times New Roman" panose="02020603050405020304" pitchFamily="18" charset="0"/>
              </a:defRPr>
            </a:lvl1pPr>
            <a:lvl2pPr marL="742950" indent="-285750" defTabSz="912813">
              <a:spcBef>
                <a:spcPct val="20000"/>
              </a:spcBef>
              <a:buChar char="–"/>
              <a:defRPr sz="2800">
                <a:solidFill>
                  <a:schemeClr val="tx1"/>
                </a:solidFill>
                <a:latin typeface="Times New Roman" panose="02020603050405020304" pitchFamily="18" charset="0"/>
              </a:defRPr>
            </a:lvl2pPr>
            <a:lvl3pPr marL="1143000" indent="-228600" defTabSz="912813">
              <a:spcBef>
                <a:spcPct val="20000"/>
              </a:spcBef>
              <a:buChar char="•"/>
              <a:defRPr sz="2400">
                <a:solidFill>
                  <a:schemeClr val="tx1"/>
                </a:solidFill>
                <a:latin typeface="Times New Roman" panose="02020603050405020304" pitchFamily="18" charset="0"/>
              </a:defRPr>
            </a:lvl3pPr>
            <a:lvl4pPr marL="1600200" indent="-228600" defTabSz="912813">
              <a:spcBef>
                <a:spcPct val="20000"/>
              </a:spcBef>
              <a:buChar char="–"/>
              <a:defRPr sz="2000">
                <a:solidFill>
                  <a:schemeClr val="tx1"/>
                </a:solidFill>
                <a:latin typeface="Times New Roman" panose="02020603050405020304" pitchFamily="18" charset="0"/>
              </a:defRPr>
            </a:lvl4pPr>
            <a:lvl5pPr marL="2057400" indent="-228600" defTabSz="912813">
              <a:spcBef>
                <a:spcPct val="20000"/>
              </a:spcBef>
              <a:buChar char="»"/>
              <a:defRPr sz="2000">
                <a:solidFill>
                  <a:schemeClr val="tx1"/>
                </a:solidFill>
                <a:latin typeface="Times New Roman" panose="02020603050405020304" pitchFamily="18" charset="0"/>
              </a:defRPr>
            </a:lvl5pPr>
            <a:lvl6pPr marL="2514600" indent="-228600" defTabSz="912813"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defTabSz="912813"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defTabSz="912813"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defTabSz="912813"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b="1" u="sng">
                <a:solidFill>
                  <a:srgbClr val="FF0000"/>
                </a:solidFill>
                <a:latin typeface="Arial" panose="020B0604020202020204" pitchFamily="34" charset="0"/>
              </a:rPr>
              <a:t>Thang màu</a:t>
            </a:r>
          </a:p>
          <a:p>
            <a:pPr eaLnBrk="1" hangingPunct="1">
              <a:spcBef>
                <a:spcPct val="0"/>
              </a:spcBef>
              <a:buFontTx/>
              <a:buNone/>
            </a:pPr>
            <a:endParaRPr lang="en-US" altLang="en-US" b="1" u="sng">
              <a:latin typeface="Arial" panose="020B0604020202020204" pitchFamily="34" charset="0"/>
            </a:endParaRPr>
          </a:p>
          <a:p>
            <a:pPr eaLnBrk="1" hangingPunct="1">
              <a:spcBef>
                <a:spcPct val="0"/>
              </a:spcBef>
              <a:buFontTx/>
              <a:buNone/>
            </a:pPr>
            <a:r>
              <a:rPr lang="en-US" altLang="en-US" sz="2800">
                <a:latin typeface="Arial" panose="020B0604020202020204" pitchFamily="34" charset="0"/>
                <a:cs typeface="Arial" panose="020B0604020202020204" pitchFamily="34" charset="0"/>
              </a:rPr>
              <a:t>≥ 6 tu</a:t>
            </a:r>
            <a:r>
              <a:rPr lang="en-US" altLang="en-US" sz="2800">
                <a:latin typeface="Arial" panose="020B0604020202020204" pitchFamily="34" charset="0"/>
              </a:rPr>
              <a:t>ổi </a:t>
            </a:r>
          </a:p>
        </p:txBody>
      </p:sp>
      <p:sp>
        <p:nvSpPr>
          <p:cNvPr id="29" name="Text Box 4"/>
          <p:cNvSpPr txBox="1">
            <a:spLocks noChangeArrowheads="1"/>
          </p:cNvSpPr>
          <p:nvPr/>
        </p:nvSpPr>
        <p:spPr bwMode="auto">
          <a:xfrm>
            <a:off x="2808153" y="327268"/>
            <a:ext cx="4795838" cy="44926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01828" tIns="50914" rIns="101828" bIns="50914">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2200">
                <a:latin typeface="Arial" panose="020B0604020202020204" pitchFamily="34" charset="0"/>
              </a:rPr>
              <a:t>Đau không thể nào tưởng tượng nổi               </a:t>
            </a:r>
          </a:p>
        </p:txBody>
      </p:sp>
      <p:sp>
        <p:nvSpPr>
          <p:cNvPr id="30" name="Text Box 5"/>
          <p:cNvSpPr txBox="1">
            <a:spLocks noChangeArrowheads="1"/>
          </p:cNvSpPr>
          <p:nvPr/>
        </p:nvSpPr>
        <p:spPr bwMode="auto">
          <a:xfrm>
            <a:off x="6018078" y="5707789"/>
            <a:ext cx="1585913" cy="4492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01828" tIns="50914" rIns="101828" bIns="50914">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2200">
                <a:latin typeface="Arial" panose="020B0604020202020204" pitchFamily="34" charset="0"/>
              </a:rPr>
              <a:t>Không đau               </a:t>
            </a:r>
          </a:p>
        </p:txBody>
      </p:sp>
    </p:spTree>
    <p:extLst>
      <p:ext uri="{BB962C8B-B14F-4D97-AF65-F5344CB8AC3E}">
        <p14:creationId xmlns:p14="http://schemas.microsoft.com/office/powerpoint/2010/main" val="247675188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9" descr="Image3"/>
          <p:cNvPicPr>
            <a:picLocks noGrp="1" noChangeAspect="1" noChangeArrowheads="1"/>
          </p:cNvPicPr>
          <p:nvPr>
            <p:ph idx="4294967295"/>
          </p:nvPr>
        </p:nvPicPr>
        <p:blipFill>
          <a:blip r:embed="rId3">
            <a:extLst>
              <a:ext uri="{28A0092B-C50C-407E-A947-70E740481C1C}">
                <a14:useLocalDpi xmlns:a14="http://schemas.microsoft.com/office/drawing/2010/main" val="0"/>
              </a:ext>
            </a:extLst>
          </a:blip>
          <a:srcRect/>
          <a:stretch>
            <a:fillRect/>
          </a:stretch>
        </p:blipFill>
        <p:spPr>
          <a:xfrm>
            <a:off x="1700199" y="2237972"/>
            <a:ext cx="8382000" cy="1597025"/>
          </a:xfrm>
          <a:noFill/>
        </p:spPr>
      </p:pic>
      <p:sp>
        <p:nvSpPr>
          <p:cNvPr id="7" name="Text Box 31"/>
          <p:cNvSpPr txBox="1">
            <a:spLocks noChangeArrowheads="1"/>
          </p:cNvSpPr>
          <p:nvPr/>
        </p:nvSpPr>
        <p:spPr bwMode="auto">
          <a:xfrm>
            <a:off x="1518431" y="444099"/>
            <a:ext cx="8745537"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defTabSz="912813">
              <a:spcBef>
                <a:spcPct val="20000"/>
              </a:spcBef>
              <a:buChar char="•"/>
              <a:defRPr sz="3200">
                <a:solidFill>
                  <a:schemeClr val="tx1"/>
                </a:solidFill>
                <a:latin typeface="Times New Roman" panose="02020603050405020304" pitchFamily="18" charset="0"/>
              </a:defRPr>
            </a:lvl1pPr>
            <a:lvl2pPr marL="742950" indent="-285750" defTabSz="912813">
              <a:spcBef>
                <a:spcPct val="20000"/>
              </a:spcBef>
              <a:buChar char="–"/>
              <a:defRPr sz="2800">
                <a:solidFill>
                  <a:schemeClr val="tx1"/>
                </a:solidFill>
                <a:latin typeface="Times New Roman" panose="02020603050405020304" pitchFamily="18" charset="0"/>
              </a:defRPr>
            </a:lvl2pPr>
            <a:lvl3pPr marL="1143000" indent="-228600" defTabSz="912813">
              <a:spcBef>
                <a:spcPct val="20000"/>
              </a:spcBef>
              <a:buChar char="•"/>
              <a:defRPr sz="2400">
                <a:solidFill>
                  <a:schemeClr val="tx1"/>
                </a:solidFill>
                <a:latin typeface="Times New Roman" panose="02020603050405020304" pitchFamily="18" charset="0"/>
              </a:defRPr>
            </a:lvl3pPr>
            <a:lvl4pPr marL="1600200" indent="-228600" defTabSz="912813">
              <a:spcBef>
                <a:spcPct val="20000"/>
              </a:spcBef>
              <a:buChar char="–"/>
              <a:defRPr sz="2000">
                <a:solidFill>
                  <a:schemeClr val="tx1"/>
                </a:solidFill>
                <a:latin typeface="Times New Roman" panose="02020603050405020304" pitchFamily="18" charset="0"/>
              </a:defRPr>
            </a:lvl4pPr>
            <a:lvl5pPr marL="2057400" indent="-228600" defTabSz="912813">
              <a:spcBef>
                <a:spcPct val="20000"/>
              </a:spcBef>
              <a:buChar char="»"/>
              <a:defRPr sz="2000">
                <a:solidFill>
                  <a:schemeClr val="tx1"/>
                </a:solidFill>
                <a:latin typeface="Times New Roman" panose="02020603050405020304" pitchFamily="18" charset="0"/>
              </a:defRPr>
            </a:lvl5pPr>
            <a:lvl6pPr marL="2514600" indent="-228600" defTabSz="912813"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defTabSz="912813"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defTabSz="912813"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defTabSz="912813"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2800" b="1">
                <a:latin typeface="Arial" panose="020B0604020202020204" pitchFamily="34" charset="0"/>
              </a:rPr>
              <a:t>Thang điểm đau bằng khuôn mặt của Wong-Baker</a:t>
            </a:r>
          </a:p>
        </p:txBody>
      </p:sp>
      <p:sp>
        <p:nvSpPr>
          <p:cNvPr id="8" name="Rectangle 32"/>
          <p:cNvSpPr>
            <a:spLocks noChangeArrowheads="1"/>
          </p:cNvSpPr>
          <p:nvPr/>
        </p:nvSpPr>
        <p:spPr bwMode="auto">
          <a:xfrm>
            <a:off x="2349514" y="4943208"/>
            <a:ext cx="6827838" cy="132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nchor="ctr">
            <a:spAutoFit/>
          </a:bodyPr>
          <a:lstStyle>
            <a:lvl1pPr defTabSz="912813">
              <a:spcBef>
                <a:spcPct val="20000"/>
              </a:spcBef>
              <a:buChar char="•"/>
              <a:defRPr sz="3200">
                <a:solidFill>
                  <a:schemeClr val="tx1"/>
                </a:solidFill>
                <a:latin typeface="Times New Roman" panose="02020603050405020304" pitchFamily="18" charset="0"/>
              </a:defRPr>
            </a:lvl1pPr>
            <a:lvl2pPr marL="742950" indent="-285750" defTabSz="912813">
              <a:spcBef>
                <a:spcPct val="20000"/>
              </a:spcBef>
              <a:buChar char="–"/>
              <a:defRPr sz="2800">
                <a:solidFill>
                  <a:schemeClr val="tx1"/>
                </a:solidFill>
                <a:latin typeface="Times New Roman" panose="02020603050405020304" pitchFamily="18" charset="0"/>
              </a:defRPr>
            </a:lvl2pPr>
            <a:lvl3pPr marL="1143000" indent="-228600" defTabSz="912813">
              <a:spcBef>
                <a:spcPct val="20000"/>
              </a:spcBef>
              <a:buChar char="•"/>
              <a:defRPr sz="2400">
                <a:solidFill>
                  <a:schemeClr val="tx1"/>
                </a:solidFill>
                <a:latin typeface="Times New Roman" panose="02020603050405020304" pitchFamily="18" charset="0"/>
              </a:defRPr>
            </a:lvl3pPr>
            <a:lvl4pPr marL="1600200" indent="-228600" defTabSz="912813">
              <a:spcBef>
                <a:spcPct val="20000"/>
              </a:spcBef>
              <a:buChar char="–"/>
              <a:defRPr sz="2000">
                <a:solidFill>
                  <a:schemeClr val="tx1"/>
                </a:solidFill>
                <a:latin typeface="Times New Roman" panose="02020603050405020304" pitchFamily="18" charset="0"/>
              </a:defRPr>
            </a:lvl4pPr>
            <a:lvl5pPr marL="2057400" indent="-228600" defTabSz="912813">
              <a:spcBef>
                <a:spcPct val="20000"/>
              </a:spcBef>
              <a:buChar char="»"/>
              <a:defRPr sz="2000">
                <a:solidFill>
                  <a:schemeClr val="tx1"/>
                </a:solidFill>
                <a:latin typeface="Times New Roman" panose="02020603050405020304" pitchFamily="18" charset="0"/>
              </a:defRPr>
            </a:lvl5pPr>
            <a:lvl6pPr marL="2514600" indent="-228600" defTabSz="912813"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defTabSz="912813"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defTabSz="912813"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defTabSz="912813"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2000">
                <a:latin typeface="Arial" panose="020B0604020202020204" pitchFamily="34" charset="0"/>
              </a:rPr>
              <a:t>From Wong DL, Hockenberry-Eaton M, Wilson D, </a:t>
            </a:r>
          </a:p>
          <a:p>
            <a:pPr eaLnBrk="1" hangingPunct="1">
              <a:spcBef>
                <a:spcPct val="0"/>
              </a:spcBef>
              <a:buFontTx/>
              <a:buNone/>
            </a:pPr>
            <a:r>
              <a:rPr lang="en-US" altLang="en-US" sz="2000">
                <a:latin typeface="Arial" panose="020B0604020202020204" pitchFamily="34" charset="0"/>
              </a:rPr>
              <a:t>Winkelstein ML, Ahmann E, DiVito-Thomas PA: </a:t>
            </a:r>
          </a:p>
          <a:p>
            <a:pPr eaLnBrk="1" hangingPunct="1">
              <a:spcBef>
                <a:spcPct val="0"/>
              </a:spcBef>
              <a:buFontTx/>
              <a:buNone/>
            </a:pPr>
            <a:r>
              <a:rPr lang="en-US" altLang="en-US" sz="2000">
                <a:latin typeface="Arial" panose="020B0604020202020204" pitchFamily="34" charset="0"/>
              </a:rPr>
              <a:t>Whaley and Wong’s Nursing Care of Infants and Children, </a:t>
            </a:r>
          </a:p>
          <a:p>
            <a:pPr eaLnBrk="1" hangingPunct="1">
              <a:spcBef>
                <a:spcPct val="0"/>
              </a:spcBef>
              <a:buFontTx/>
              <a:buNone/>
            </a:pPr>
            <a:r>
              <a:rPr lang="en-US" altLang="en-US" sz="2000">
                <a:latin typeface="Arial" panose="020B0604020202020204" pitchFamily="34" charset="0"/>
              </a:rPr>
              <a:t>ed. 6, St. Louis, 1999, Mosby, p. 1153.</a:t>
            </a:r>
          </a:p>
        </p:txBody>
      </p:sp>
      <p:sp>
        <p:nvSpPr>
          <p:cNvPr id="9" name="Rectangle 33"/>
          <p:cNvSpPr>
            <a:spLocks noChangeArrowheads="1"/>
          </p:cNvSpPr>
          <p:nvPr/>
        </p:nvSpPr>
        <p:spPr bwMode="auto">
          <a:xfrm>
            <a:off x="4201333" y="1312460"/>
            <a:ext cx="31242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1" tIns="45716" rIns="91431" bIns="45716" anchor="ctr">
            <a:spAutoFit/>
          </a:bodyPr>
          <a:lstStyle>
            <a:lvl1pPr defTabSz="912813">
              <a:spcBef>
                <a:spcPct val="20000"/>
              </a:spcBef>
              <a:buChar char="•"/>
              <a:defRPr sz="3200">
                <a:solidFill>
                  <a:schemeClr val="tx1"/>
                </a:solidFill>
                <a:latin typeface="Times New Roman" panose="02020603050405020304" pitchFamily="18" charset="0"/>
              </a:defRPr>
            </a:lvl1pPr>
            <a:lvl2pPr marL="742950" indent="-285750" defTabSz="912813">
              <a:spcBef>
                <a:spcPct val="20000"/>
              </a:spcBef>
              <a:buChar char="–"/>
              <a:defRPr sz="2800">
                <a:solidFill>
                  <a:schemeClr val="tx1"/>
                </a:solidFill>
                <a:latin typeface="Times New Roman" panose="02020603050405020304" pitchFamily="18" charset="0"/>
              </a:defRPr>
            </a:lvl2pPr>
            <a:lvl3pPr marL="1143000" indent="-228600" defTabSz="912813">
              <a:spcBef>
                <a:spcPct val="20000"/>
              </a:spcBef>
              <a:buChar char="•"/>
              <a:defRPr sz="2400">
                <a:solidFill>
                  <a:schemeClr val="tx1"/>
                </a:solidFill>
                <a:latin typeface="Times New Roman" panose="02020603050405020304" pitchFamily="18" charset="0"/>
              </a:defRPr>
            </a:lvl3pPr>
            <a:lvl4pPr marL="1600200" indent="-228600" defTabSz="912813">
              <a:spcBef>
                <a:spcPct val="20000"/>
              </a:spcBef>
              <a:buChar char="–"/>
              <a:defRPr sz="2000">
                <a:solidFill>
                  <a:schemeClr val="tx1"/>
                </a:solidFill>
                <a:latin typeface="Times New Roman" panose="02020603050405020304" pitchFamily="18" charset="0"/>
              </a:defRPr>
            </a:lvl4pPr>
            <a:lvl5pPr marL="2057400" indent="-228600" defTabSz="912813">
              <a:spcBef>
                <a:spcPct val="20000"/>
              </a:spcBef>
              <a:buChar char="»"/>
              <a:defRPr sz="2000">
                <a:solidFill>
                  <a:schemeClr val="tx1"/>
                </a:solidFill>
                <a:latin typeface="Times New Roman" panose="02020603050405020304" pitchFamily="18" charset="0"/>
              </a:defRPr>
            </a:lvl5pPr>
            <a:lvl6pPr marL="2514600" indent="-228600" defTabSz="912813"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defTabSz="912813"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defTabSz="912813"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defTabSz="912813"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FontTx/>
              <a:buNone/>
            </a:pPr>
            <a:r>
              <a:rPr lang="en-US" altLang="en-US">
                <a:latin typeface="Arial" panose="020B0604020202020204" pitchFamily="34" charset="0"/>
                <a:cs typeface="Arial" panose="020B0604020202020204" pitchFamily="34" charset="0"/>
              </a:rPr>
              <a:t>≥ </a:t>
            </a:r>
            <a:r>
              <a:rPr lang="en-US" altLang="en-US">
                <a:latin typeface="Arial" panose="020B0604020202020204" pitchFamily="34" charset="0"/>
              </a:rPr>
              <a:t>3 tuổi </a:t>
            </a:r>
          </a:p>
        </p:txBody>
      </p:sp>
      <p:sp>
        <p:nvSpPr>
          <p:cNvPr id="2" name="TextBox 1"/>
          <p:cNvSpPr txBox="1"/>
          <p:nvPr/>
        </p:nvSpPr>
        <p:spPr>
          <a:xfrm>
            <a:off x="1731195" y="3918915"/>
            <a:ext cx="1244479" cy="338554"/>
          </a:xfrm>
          <a:prstGeom prst="rect">
            <a:avLst/>
          </a:prstGeom>
          <a:noFill/>
        </p:spPr>
        <p:txBody>
          <a:bodyPr wrap="square" rtlCol="0">
            <a:spAutoFit/>
          </a:bodyPr>
          <a:lstStyle/>
          <a:p>
            <a:r>
              <a:rPr lang="en-US" sz="1600" b="1" smtClean="0">
                <a:latin typeface="Arial" panose="020B0604020202020204" pitchFamily="34" charset="0"/>
                <a:cs typeface="Arial" panose="020B0604020202020204" pitchFamily="34" charset="0"/>
              </a:rPr>
              <a:t>NO HURT</a:t>
            </a:r>
            <a:endParaRPr lang="en-US" sz="1600" b="1">
              <a:latin typeface="Arial" panose="020B0604020202020204" pitchFamily="34" charset="0"/>
              <a:cs typeface="Arial" panose="020B0604020202020204" pitchFamily="34" charset="0"/>
            </a:endParaRPr>
          </a:p>
        </p:txBody>
      </p:sp>
      <p:sp>
        <p:nvSpPr>
          <p:cNvPr id="10" name="TextBox 9"/>
          <p:cNvSpPr txBox="1"/>
          <p:nvPr/>
        </p:nvSpPr>
        <p:spPr>
          <a:xfrm>
            <a:off x="3006670" y="3918915"/>
            <a:ext cx="1456842" cy="584775"/>
          </a:xfrm>
          <a:prstGeom prst="rect">
            <a:avLst/>
          </a:prstGeom>
          <a:noFill/>
        </p:spPr>
        <p:txBody>
          <a:bodyPr wrap="square" rtlCol="0">
            <a:spAutoFit/>
          </a:bodyPr>
          <a:lstStyle/>
          <a:p>
            <a:pPr algn="ctr"/>
            <a:r>
              <a:rPr lang="en-US" sz="1600" b="1" smtClean="0">
                <a:latin typeface="Arial" panose="020B0604020202020204" pitchFamily="34" charset="0"/>
                <a:cs typeface="Arial" panose="020B0604020202020204" pitchFamily="34" charset="0"/>
              </a:rPr>
              <a:t>HURTS LITTLE BIT</a:t>
            </a:r>
            <a:endParaRPr lang="en-US" sz="1600" b="1">
              <a:latin typeface="Arial" panose="020B0604020202020204" pitchFamily="34" charset="0"/>
              <a:cs typeface="Arial" panose="020B0604020202020204" pitchFamily="34" charset="0"/>
            </a:endParaRPr>
          </a:p>
        </p:txBody>
      </p:sp>
      <p:sp>
        <p:nvSpPr>
          <p:cNvPr id="11" name="TextBox 10"/>
          <p:cNvSpPr txBox="1"/>
          <p:nvPr/>
        </p:nvSpPr>
        <p:spPr>
          <a:xfrm>
            <a:off x="4348475" y="3918915"/>
            <a:ext cx="1757862" cy="584775"/>
          </a:xfrm>
          <a:prstGeom prst="rect">
            <a:avLst/>
          </a:prstGeom>
          <a:noFill/>
        </p:spPr>
        <p:txBody>
          <a:bodyPr wrap="square" rtlCol="0">
            <a:spAutoFit/>
          </a:bodyPr>
          <a:lstStyle/>
          <a:p>
            <a:pPr algn="ctr"/>
            <a:r>
              <a:rPr lang="en-US" sz="1600" b="1" smtClean="0">
                <a:latin typeface="Arial" panose="020B0604020202020204" pitchFamily="34" charset="0"/>
                <a:cs typeface="Arial" panose="020B0604020202020204" pitchFamily="34" charset="0"/>
              </a:rPr>
              <a:t>HURTS </a:t>
            </a:r>
          </a:p>
          <a:p>
            <a:pPr algn="ctr"/>
            <a:r>
              <a:rPr lang="en-US" sz="1600" b="1" smtClean="0">
                <a:latin typeface="Arial" panose="020B0604020202020204" pitchFamily="34" charset="0"/>
                <a:cs typeface="Arial" panose="020B0604020202020204" pitchFamily="34" charset="0"/>
              </a:rPr>
              <a:t>LITTLE MORE</a:t>
            </a:r>
            <a:endParaRPr lang="en-US" sz="1600" b="1">
              <a:latin typeface="Arial" panose="020B0604020202020204" pitchFamily="34" charset="0"/>
              <a:cs typeface="Arial" panose="020B0604020202020204" pitchFamily="34" charset="0"/>
            </a:endParaRPr>
          </a:p>
        </p:txBody>
      </p:sp>
      <p:sp>
        <p:nvSpPr>
          <p:cNvPr id="12" name="TextBox 11"/>
          <p:cNvSpPr txBox="1"/>
          <p:nvPr/>
        </p:nvSpPr>
        <p:spPr>
          <a:xfrm>
            <a:off x="5805317" y="3918914"/>
            <a:ext cx="1757862" cy="584775"/>
          </a:xfrm>
          <a:prstGeom prst="rect">
            <a:avLst/>
          </a:prstGeom>
          <a:noFill/>
        </p:spPr>
        <p:txBody>
          <a:bodyPr wrap="square" rtlCol="0">
            <a:spAutoFit/>
          </a:bodyPr>
          <a:lstStyle/>
          <a:p>
            <a:pPr algn="ctr"/>
            <a:r>
              <a:rPr lang="en-US" sz="1600" b="1" smtClean="0">
                <a:latin typeface="Arial" panose="020B0604020202020204" pitchFamily="34" charset="0"/>
                <a:cs typeface="Arial" panose="020B0604020202020204" pitchFamily="34" charset="0"/>
              </a:rPr>
              <a:t>HURTS </a:t>
            </a:r>
          </a:p>
          <a:p>
            <a:pPr algn="ctr"/>
            <a:r>
              <a:rPr lang="en-US" sz="1600" b="1" smtClean="0">
                <a:latin typeface="Arial" panose="020B0604020202020204" pitchFamily="34" charset="0"/>
                <a:cs typeface="Arial" panose="020B0604020202020204" pitchFamily="34" charset="0"/>
              </a:rPr>
              <a:t>EVEN MORE</a:t>
            </a:r>
            <a:endParaRPr lang="en-US" sz="1600" b="1">
              <a:latin typeface="Arial" panose="020B0604020202020204" pitchFamily="34" charset="0"/>
              <a:cs typeface="Arial" panose="020B0604020202020204" pitchFamily="34" charset="0"/>
            </a:endParaRPr>
          </a:p>
        </p:txBody>
      </p:sp>
      <p:sp>
        <p:nvSpPr>
          <p:cNvPr id="13" name="TextBox 12"/>
          <p:cNvSpPr txBox="1"/>
          <p:nvPr/>
        </p:nvSpPr>
        <p:spPr>
          <a:xfrm>
            <a:off x="7224615" y="3918913"/>
            <a:ext cx="1757862" cy="584775"/>
          </a:xfrm>
          <a:prstGeom prst="rect">
            <a:avLst/>
          </a:prstGeom>
          <a:noFill/>
        </p:spPr>
        <p:txBody>
          <a:bodyPr wrap="square" rtlCol="0">
            <a:spAutoFit/>
          </a:bodyPr>
          <a:lstStyle/>
          <a:p>
            <a:pPr algn="ctr"/>
            <a:r>
              <a:rPr lang="en-US" sz="1600" b="1" smtClean="0">
                <a:latin typeface="Arial" panose="020B0604020202020204" pitchFamily="34" charset="0"/>
                <a:cs typeface="Arial" panose="020B0604020202020204" pitchFamily="34" charset="0"/>
              </a:rPr>
              <a:t>HURTS </a:t>
            </a:r>
          </a:p>
          <a:p>
            <a:pPr algn="ctr"/>
            <a:r>
              <a:rPr lang="en-US" sz="1600" b="1" smtClean="0">
                <a:latin typeface="Arial" panose="020B0604020202020204" pitchFamily="34" charset="0"/>
                <a:cs typeface="Arial" panose="020B0604020202020204" pitchFamily="34" charset="0"/>
              </a:rPr>
              <a:t>WHOLE LOT</a:t>
            </a:r>
            <a:endParaRPr lang="en-US" sz="1600" b="1">
              <a:latin typeface="Arial" panose="020B0604020202020204" pitchFamily="34" charset="0"/>
              <a:cs typeface="Arial" panose="020B0604020202020204" pitchFamily="34" charset="0"/>
            </a:endParaRPr>
          </a:p>
        </p:txBody>
      </p:sp>
      <p:sp>
        <p:nvSpPr>
          <p:cNvPr id="14" name="TextBox 13"/>
          <p:cNvSpPr txBox="1"/>
          <p:nvPr/>
        </p:nvSpPr>
        <p:spPr>
          <a:xfrm>
            <a:off x="8640637" y="3918912"/>
            <a:ext cx="1757862" cy="584775"/>
          </a:xfrm>
          <a:prstGeom prst="rect">
            <a:avLst/>
          </a:prstGeom>
          <a:noFill/>
        </p:spPr>
        <p:txBody>
          <a:bodyPr wrap="square" rtlCol="0">
            <a:spAutoFit/>
          </a:bodyPr>
          <a:lstStyle/>
          <a:p>
            <a:pPr algn="ctr"/>
            <a:r>
              <a:rPr lang="en-US" sz="1600" b="1" smtClean="0">
                <a:latin typeface="Arial" panose="020B0604020202020204" pitchFamily="34" charset="0"/>
                <a:cs typeface="Arial" panose="020B0604020202020204" pitchFamily="34" charset="0"/>
              </a:rPr>
              <a:t>HURTS </a:t>
            </a:r>
          </a:p>
          <a:p>
            <a:pPr algn="ctr"/>
            <a:r>
              <a:rPr lang="en-US" sz="1600" b="1" smtClean="0">
                <a:latin typeface="Arial" panose="020B0604020202020204" pitchFamily="34" charset="0"/>
                <a:cs typeface="Arial" panose="020B0604020202020204" pitchFamily="34" charset="0"/>
              </a:rPr>
              <a:t>WORSE</a:t>
            </a:r>
            <a:endParaRPr lang="en-US" sz="1600" b="1">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4185320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26224" y="162733"/>
            <a:ext cx="7952452" cy="61450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1679171" y="6307810"/>
            <a:ext cx="7315200" cy="461665"/>
          </a:xfrm>
          <a:prstGeom prst="rect">
            <a:avLst/>
          </a:prstGeom>
          <a:noFill/>
        </p:spPr>
        <p:txBody>
          <a:bodyPr wrap="square" rtlCol="0">
            <a:spAutoFit/>
          </a:bodyPr>
          <a:lstStyle/>
          <a:p>
            <a:r>
              <a:rPr lang="en-US" sz="2400" i="1" smtClean="0"/>
              <a:t>&lt;3 tháng: dụa trên sinh lý và hành vi, thang điểm FLACC</a:t>
            </a:r>
            <a:endParaRPr lang="en-US" sz="2400" i="1"/>
          </a:p>
        </p:txBody>
      </p:sp>
    </p:spTree>
    <p:extLst>
      <p:ext uri="{BB962C8B-B14F-4D97-AF65-F5344CB8AC3E}">
        <p14:creationId xmlns:p14="http://schemas.microsoft.com/office/powerpoint/2010/main" val="83759285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a:xfrm>
            <a:off x="772331" y="1725478"/>
            <a:ext cx="10370949" cy="3838414"/>
          </a:xfrm>
          <a:prstGeom prst="rect">
            <a:avLst/>
          </a:prstGeom>
        </p:spPr>
        <p:txBody>
          <a:bodyPr vert="horz" lIns="91431" tIns="45716" rIns="91431" bIns="45716"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77863" indent="-677863">
              <a:buFontTx/>
              <a:buAutoNum type="arabicPeriod"/>
            </a:pPr>
            <a:r>
              <a:rPr lang="en-US" altLang="en-US" sz="2700" smtClean="0">
                <a:solidFill>
                  <a:schemeClr val="bg2">
                    <a:lumMod val="75000"/>
                  </a:schemeClr>
                </a:solidFill>
                <a:latin typeface="Arial" panose="020B0604020202020204" pitchFamily="34" charset="0"/>
              </a:rPr>
              <a:t>Đánh giá đau ở trẻ</a:t>
            </a:r>
          </a:p>
          <a:p>
            <a:pPr marL="677863" indent="-677863">
              <a:buFontTx/>
              <a:buAutoNum type="arabicPeriod"/>
            </a:pPr>
            <a:endParaRPr lang="en-US" altLang="en-US" sz="2700" smtClean="0">
              <a:latin typeface="Arial" panose="020B0604020202020204" pitchFamily="34" charset="0"/>
            </a:endParaRPr>
          </a:p>
          <a:p>
            <a:pPr marL="677863" indent="-677863">
              <a:buFontTx/>
              <a:buAutoNum type="arabicPeriod"/>
            </a:pPr>
            <a:r>
              <a:rPr lang="en-US" altLang="en-US" sz="2700" smtClean="0">
                <a:solidFill>
                  <a:srgbClr val="FF0000"/>
                </a:solidFill>
                <a:latin typeface="Arial" panose="020B0604020202020204" pitchFamily="34" charset="0"/>
              </a:rPr>
              <a:t>Chẩn đoán nguyên nhân nguyên phát và thứ phát</a:t>
            </a:r>
          </a:p>
          <a:p>
            <a:pPr marL="677863" indent="-677863">
              <a:buFontTx/>
              <a:buAutoNum type="arabicPeriod"/>
            </a:pPr>
            <a:endParaRPr lang="en-US" altLang="en-US" sz="2700" smtClean="0">
              <a:latin typeface="Arial" panose="020B0604020202020204" pitchFamily="34" charset="0"/>
            </a:endParaRPr>
          </a:p>
          <a:p>
            <a:pPr marL="677863" indent="-677863">
              <a:buFontTx/>
              <a:buAutoNum type="arabicPeriod"/>
            </a:pPr>
            <a:r>
              <a:rPr lang="en-US" altLang="en-US" sz="2700" smtClean="0">
                <a:solidFill>
                  <a:schemeClr val="bg2">
                    <a:lumMod val="75000"/>
                  </a:schemeClr>
                </a:solidFill>
                <a:latin typeface="Arial" panose="020B0604020202020204" pitchFamily="34" charset="0"/>
              </a:rPr>
              <a:t>Chọn lựa điều trị thích hợp</a:t>
            </a:r>
          </a:p>
          <a:p>
            <a:pPr marL="677863" indent="-677863">
              <a:buFontTx/>
              <a:buAutoNum type="arabicPeriod"/>
            </a:pPr>
            <a:endParaRPr lang="en-US" altLang="en-US" sz="2700" smtClean="0">
              <a:solidFill>
                <a:schemeClr val="bg2">
                  <a:lumMod val="75000"/>
                </a:schemeClr>
              </a:solidFill>
              <a:latin typeface="Arial" panose="020B0604020202020204" pitchFamily="34" charset="0"/>
            </a:endParaRPr>
          </a:p>
          <a:p>
            <a:pPr marL="677863" indent="-677863">
              <a:buFontTx/>
              <a:buAutoNum type="arabicPeriod"/>
            </a:pPr>
            <a:r>
              <a:rPr lang="en-US" altLang="en-US" sz="2700" smtClean="0">
                <a:solidFill>
                  <a:schemeClr val="bg2">
                    <a:lumMod val="75000"/>
                  </a:schemeClr>
                </a:solidFill>
                <a:latin typeface="Arial" panose="020B0604020202020204" pitchFamily="34" charset="0"/>
              </a:rPr>
              <a:t>Thực thi kế hoạch quản lý đau</a:t>
            </a:r>
          </a:p>
          <a:p>
            <a:pPr marL="677863" indent="-677863">
              <a:buFontTx/>
              <a:buNone/>
            </a:pPr>
            <a:endParaRPr lang="en-US" altLang="en-US" sz="2700" smtClean="0">
              <a:latin typeface="Arial" panose="020B0604020202020204" pitchFamily="34" charset="0"/>
            </a:endParaRPr>
          </a:p>
          <a:p>
            <a:pPr marL="677863" indent="-677863">
              <a:buFontTx/>
              <a:buNone/>
            </a:pPr>
            <a:r>
              <a:rPr lang="en-US" altLang="en-US" sz="2700" smtClean="0">
                <a:latin typeface="Arial" panose="020B0604020202020204" pitchFamily="34" charset="0"/>
              </a:rPr>
              <a:t>				(McGrath PA and Brown SC, 2003)</a:t>
            </a:r>
          </a:p>
        </p:txBody>
      </p:sp>
      <p:sp>
        <p:nvSpPr>
          <p:cNvPr id="8" name="Flowchart: Alternate Process 7"/>
          <p:cNvSpPr/>
          <p:nvPr/>
        </p:nvSpPr>
        <p:spPr>
          <a:xfrm>
            <a:off x="167423" y="185980"/>
            <a:ext cx="10123452" cy="712922"/>
          </a:xfrm>
          <a:prstGeom prst="flowChartAlternateProcess">
            <a:avLst/>
          </a:prstGeom>
          <a:solidFill>
            <a:schemeClr val="accent2">
              <a:lumMod val="60000"/>
              <a:lumOff val="40000"/>
              <a:alpha val="86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ct val="0"/>
              </a:spcBef>
            </a:pPr>
            <a:r>
              <a:rPr lang="en-US" altLang="en-US" sz="3800" b="1">
                <a:solidFill>
                  <a:schemeClr val="tx1"/>
                </a:solidFill>
                <a:latin typeface="Arial" panose="020B0604020202020204" pitchFamily="34" charset="0"/>
              </a:rPr>
              <a:t>Các bước tiếp cận kiểm soát đau ở trẻ em </a:t>
            </a:r>
          </a:p>
        </p:txBody>
      </p:sp>
    </p:spTree>
    <p:extLst>
      <p:ext uri="{BB962C8B-B14F-4D97-AF65-F5344CB8AC3E}">
        <p14:creationId xmlns:p14="http://schemas.microsoft.com/office/powerpoint/2010/main" val="82156320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1"/>
          <p:cNvSpPr txBox="1">
            <a:spLocks/>
          </p:cNvSpPr>
          <p:nvPr/>
        </p:nvSpPr>
        <p:spPr>
          <a:xfrm>
            <a:off x="1503336" y="2405056"/>
            <a:ext cx="8539566" cy="106656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Arial" panose="020B0604020202020204" pitchFamily="34" charset="0"/>
                <a:ea typeface="+mj-ea"/>
                <a:cs typeface="Arial" panose="020B0604020202020204" pitchFamily="34" charset="0"/>
              </a:defRPr>
            </a:lvl1pPr>
          </a:lstStyle>
          <a:p>
            <a:pPr algn="ctr"/>
            <a:r>
              <a:rPr lang="en-US" sz="4600" b="1" smtClean="0"/>
              <a:t>Cơ chế và định nghĩa đau</a:t>
            </a:r>
            <a:endParaRPr lang="en-US" sz="4600" b="1"/>
          </a:p>
        </p:txBody>
      </p:sp>
    </p:spTree>
    <p:extLst>
      <p:ext uri="{BB962C8B-B14F-4D97-AF65-F5344CB8AC3E}">
        <p14:creationId xmlns:p14="http://schemas.microsoft.com/office/powerpoint/2010/main" val="240397258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txBox="1">
            <a:spLocks noChangeArrowheads="1"/>
          </p:cNvSpPr>
          <p:nvPr/>
        </p:nvSpPr>
        <p:spPr>
          <a:xfrm>
            <a:off x="1570576" y="1685576"/>
            <a:ext cx="8212137" cy="4425950"/>
          </a:xfrm>
          <a:prstGeom prst="rect">
            <a:avLst/>
          </a:prstGeom>
        </p:spPr>
        <p:txBody>
          <a:bodyPr vert="horz" lIns="91431" tIns="45716" rIns="91431" bIns="45716"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en-US" sz="2700" smtClean="0">
                <a:latin typeface="Arial" panose="020B0604020202020204" pitchFamily="34" charset="0"/>
              </a:rPr>
              <a:t>Đau trong sinh hoạt hằng </a:t>
            </a:r>
            <a:r>
              <a:rPr lang="en-US" altLang="en-US" sz="2700" smtClean="0">
                <a:latin typeface="Arial" panose="020B0604020202020204" pitchFamily="34" charset="0"/>
              </a:rPr>
              <a:t>ngày: </a:t>
            </a:r>
            <a:r>
              <a:rPr lang="en-US" altLang="en-US" sz="2700" i="1" smtClean="0">
                <a:latin typeface="Arial" panose="020B0604020202020204" pitchFamily="34" charset="0"/>
              </a:rPr>
              <a:t>ko cần điều trị, là co hội cho trẻ học cách dduong đầu vói đau</a:t>
            </a:r>
            <a:endParaRPr lang="en-US" altLang="en-US" sz="2700" i="1" smtClean="0">
              <a:latin typeface="Arial" panose="020B0604020202020204" pitchFamily="34" charset="0"/>
            </a:endParaRPr>
          </a:p>
          <a:p>
            <a:endParaRPr lang="en-US" altLang="en-US" sz="2700" smtClean="0">
              <a:latin typeface="Arial" panose="020B0604020202020204" pitchFamily="34" charset="0"/>
            </a:endParaRPr>
          </a:p>
          <a:p>
            <a:r>
              <a:rPr lang="en-US" altLang="en-US" sz="2700" smtClean="0">
                <a:latin typeface="Arial" panose="020B0604020202020204" pitchFamily="34" charset="0"/>
              </a:rPr>
              <a:t>Đau ngắn </a:t>
            </a:r>
            <a:r>
              <a:rPr lang="en-US" altLang="en-US" sz="2700" smtClean="0">
                <a:latin typeface="Arial" panose="020B0604020202020204" pitchFamily="34" charset="0"/>
              </a:rPr>
              <a:t>hạn: </a:t>
            </a:r>
            <a:r>
              <a:rPr lang="en-US" altLang="en-US" sz="2700" i="1" smtClean="0">
                <a:latin typeface="Arial" panose="020B0604020202020204" pitchFamily="34" charset="0"/>
              </a:rPr>
              <a:t>thuong gạp trên LS</a:t>
            </a:r>
            <a:endParaRPr lang="en-US" altLang="en-US" sz="2700" i="1" smtClean="0">
              <a:latin typeface="Arial" panose="020B0604020202020204" pitchFamily="34" charset="0"/>
            </a:endParaRPr>
          </a:p>
          <a:p>
            <a:endParaRPr lang="en-US" altLang="en-US" sz="2700" smtClean="0">
              <a:latin typeface="Arial" panose="020B0604020202020204" pitchFamily="34" charset="0"/>
            </a:endParaRPr>
          </a:p>
          <a:p>
            <a:r>
              <a:rPr lang="en-US" altLang="en-US" sz="2700" smtClean="0">
                <a:latin typeface="Arial" panose="020B0604020202020204" pitchFamily="34" charset="0"/>
              </a:rPr>
              <a:t>Đau tái đi tái lại</a:t>
            </a:r>
          </a:p>
          <a:p>
            <a:endParaRPr lang="en-US" altLang="en-US" sz="2700" smtClean="0">
              <a:latin typeface="Arial" panose="020B0604020202020204" pitchFamily="34" charset="0"/>
            </a:endParaRPr>
          </a:p>
          <a:p>
            <a:r>
              <a:rPr lang="en-US" altLang="en-US" sz="2700" smtClean="0">
                <a:latin typeface="Arial" panose="020B0604020202020204" pitchFamily="34" charset="0"/>
              </a:rPr>
              <a:t>Đau liên quan đến bệnh tật và đau mãn tính</a:t>
            </a:r>
          </a:p>
          <a:p>
            <a:endParaRPr lang="en-US" altLang="en-US" sz="2700" smtClean="0">
              <a:latin typeface="Arial" panose="020B0604020202020204" pitchFamily="34" charset="0"/>
            </a:endParaRPr>
          </a:p>
          <a:p>
            <a:r>
              <a:rPr lang="en-US" altLang="en-US" sz="2700" smtClean="0">
                <a:latin typeface="Arial" panose="020B0604020202020204" pitchFamily="34" charset="0"/>
              </a:rPr>
              <a:t>Đau do thủ thuật y khoa</a:t>
            </a:r>
          </a:p>
          <a:p>
            <a:endParaRPr lang="en-US" altLang="en-US" sz="2700" smtClean="0">
              <a:latin typeface="Arial" panose="020B0604020202020204" pitchFamily="34" charset="0"/>
            </a:endParaRPr>
          </a:p>
        </p:txBody>
      </p:sp>
      <p:sp>
        <p:nvSpPr>
          <p:cNvPr id="7" name="Flowchart: Alternate Process 6"/>
          <p:cNvSpPr/>
          <p:nvPr/>
        </p:nvSpPr>
        <p:spPr>
          <a:xfrm>
            <a:off x="167423" y="185980"/>
            <a:ext cx="7860699" cy="712922"/>
          </a:xfrm>
          <a:prstGeom prst="flowChartAlternateProcess">
            <a:avLst/>
          </a:prstGeom>
          <a:solidFill>
            <a:schemeClr val="accent2">
              <a:lumMod val="60000"/>
              <a:lumOff val="40000"/>
              <a:alpha val="86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ct val="0"/>
              </a:spcBef>
            </a:pPr>
            <a:r>
              <a:rPr lang="en-US" altLang="en-US" sz="3800" b="1" smtClean="0">
                <a:solidFill>
                  <a:schemeClr val="tx1"/>
                </a:solidFill>
                <a:latin typeface="Arial" panose="020B0604020202020204" pitchFamily="34" charset="0"/>
              </a:rPr>
              <a:t>Nguyên nhân gây đau ở trẻ em</a:t>
            </a:r>
            <a:endParaRPr lang="en-US" altLang="en-US" sz="3800" b="1">
              <a:solidFill>
                <a:schemeClr val="tx1"/>
              </a:solidFill>
              <a:latin typeface="Arial" panose="020B0604020202020204" pitchFamily="34" charset="0"/>
            </a:endParaRPr>
          </a:p>
        </p:txBody>
      </p:sp>
    </p:spTree>
    <p:extLst>
      <p:ext uri="{BB962C8B-B14F-4D97-AF65-F5344CB8AC3E}">
        <p14:creationId xmlns:p14="http://schemas.microsoft.com/office/powerpoint/2010/main" val="185361421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a:xfrm>
            <a:off x="772331" y="1725478"/>
            <a:ext cx="10370949" cy="3838414"/>
          </a:xfrm>
          <a:prstGeom prst="rect">
            <a:avLst/>
          </a:prstGeom>
        </p:spPr>
        <p:txBody>
          <a:bodyPr vert="horz" lIns="91431" tIns="45716" rIns="91431" bIns="45716"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77863" indent="-677863">
              <a:buFontTx/>
              <a:buAutoNum type="arabicPeriod"/>
            </a:pPr>
            <a:r>
              <a:rPr lang="en-US" altLang="en-US" sz="2700" smtClean="0">
                <a:solidFill>
                  <a:schemeClr val="bg2">
                    <a:lumMod val="75000"/>
                  </a:schemeClr>
                </a:solidFill>
                <a:latin typeface="Arial" panose="020B0604020202020204" pitchFamily="34" charset="0"/>
              </a:rPr>
              <a:t>Đánh giá đau ở trẻ</a:t>
            </a:r>
          </a:p>
          <a:p>
            <a:pPr marL="677863" indent="-677863">
              <a:buFontTx/>
              <a:buAutoNum type="arabicPeriod"/>
            </a:pPr>
            <a:endParaRPr lang="en-US" altLang="en-US" sz="2700" smtClean="0">
              <a:latin typeface="Arial" panose="020B0604020202020204" pitchFamily="34" charset="0"/>
            </a:endParaRPr>
          </a:p>
          <a:p>
            <a:pPr marL="677863" indent="-677863">
              <a:buFontTx/>
              <a:buAutoNum type="arabicPeriod"/>
            </a:pPr>
            <a:r>
              <a:rPr lang="en-US" altLang="en-US" sz="2700" smtClean="0">
                <a:solidFill>
                  <a:schemeClr val="bg2">
                    <a:lumMod val="75000"/>
                  </a:schemeClr>
                </a:solidFill>
                <a:latin typeface="Arial" panose="020B0604020202020204" pitchFamily="34" charset="0"/>
              </a:rPr>
              <a:t>Chẩn đoán nguyên nhân nguyên và thứ phát</a:t>
            </a:r>
          </a:p>
          <a:p>
            <a:pPr marL="677863" indent="-677863">
              <a:buFontTx/>
              <a:buAutoNum type="arabicPeriod"/>
            </a:pPr>
            <a:endParaRPr lang="en-US" altLang="en-US" sz="2700" smtClean="0">
              <a:latin typeface="Arial" panose="020B0604020202020204" pitchFamily="34" charset="0"/>
            </a:endParaRPr>
          </a:p>
          <a:p>
            <a:pPr marL="677863" indent="-677863">
              <a:buFontTx/>
              <a:buAutoNum type="arabicPeriod"/>
            </a:pPr>
            <a:r>
              <a:rPr lang="en-US" altLang="en-US" sz="2700" smtClean="0">
                <a:solidFill>
                  <a:srgbClr val="FF0000"/>
                </a:solidFill>
                <a:latin typeface="Arial" panose="020B0604020202020204" pitchFamily="34" charset="0"/>
              </a:rPr>
              <a:t>Chọn lựa điều trị thích hợp</a:t>
            </a:r>
          </a:p>
          <a:p>
            <a:pPr marL="677863" indent="-677863">
              <a:buFontTx/>
              <a:buAutoNum type="arabicPeriod"/>
            </a:pPr>
            <a:endParaRPr lang="en-US" altLang="en-US" sz="2700" smtClean="0">
              <a:solidFill>
                <a:schemeClr val="bg2">
                  <a:lumMod val="75000"/>
                </a:schemeClr>
              </a:solidFill>
              <a:latin typeface="Arial" panose="020B0604020202020204" pitchFamily="34" charset="0"/>
            </a:endParaRPr>
          </a:p>
          <a:p>
            <a:pPr marL="677863" indent="-677863">
              <a:buFontTx/>
              <a:buAutoNum type="arabicPeriod"/>
            </a:pPr>
            <a:r>
              <a:rPr lang="en-US" altLang="en-US" sz="2700" smtClean="0">
                <a:solidFill>
                  <a:schemeClr val="bg2">
                    <a:lumMod val="75000"/>
                  </a:schemeClr>
                </a:solidFill>
                <a:latin typeface="Arial" panose="020B0604020202020204" pitchFamily="34" charset="0"/>
              </a:rPr>
              <a:t>Thực thi kế hoạch quản lý đau</a:t>
            </a:r>
          </a:p>
          <a:p>
            <a:pPr marL="677863" indent="-677863">
              <a:buFontTx/>
              <a:buNone/>
            </a:pPr>
            <a:endParaRPr lang="en-US" altLang="en-US" sz="2700" smtClean="0">
              <a:latin typeface="Arial" panose="020B0604020202020204" pitchFamily="34" charset="0"/>
            </a:endParaRPr>
          </a:p>
          <a:p>
            <a:pPr marL="677863" indent="-677863">
              <a:buFontTx/>
              <a:buNone/>
            </a:pPr>
            <a:r>
              <a:rPr lang="en-US" altLang="en-US" sz="2700" smtClean="0">
                <a:latin typeface="Arial" panose="020B0604020202020204" pitchFamily="34" charset="0"/>
              </a:rPr>
              <a:t>				(McGrath PA and Brown SC, 2003)</a:t>
            </a:r>
          </a:p>
        </p:txBody>
      </p:sp>
      <p:sp>
        <p:nvSpPr>
          <p:cNvPr id="8" name="Flowchart: Alternate Process 7"/>
          <p:cNvSpPr/>
          <p:nvPr/>
        </p:nvSpPr>
        <p:spPr>
          <a:xfrm>
            <a:off x="167423" y="185980"/>
            <a:ext cx="10123452" cy="712922"/>
          </a:xfrm>
          <a:prstGeom prst="flowChartAlternateProcess">
            <a:avLst/>
          </a:prstGeom>
          <a:solidFill>
            <a:schemeClr val="accent2">
              <a:lumMod val="60000"/>
              <a:lumOff val="40000"/>
              <a:alpha val="86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ct val="0"/>
              </a:spcBef>
            </a:pPr>
            <a:r>
              <a:rPr lang="en-US" altLang="en-US" sz="3800" b="1">
                <a:solidFill>
                  <a:schemeClr val="tx1"/>
                </a:solidFill>
                <a:latin typeface="Arial" panose="020B0604020202020204" pitchFamily="34" charset="0"/>
              </a:rPr>
              <a:t>Các bước tiếp cận kiểm soát đau ở trẻ em </a:t>
            </a:r>
          </a:p>
        </p:txBody>
      </p:sp>
    </p:spTree>
    <p:extLst>
      <p:ext uri="{BB962C8B-B14F-4D97-AF65-F5344CB8AC3E}">
        <p14:creationId xmlns:p14="http://schemas.microsoft.com/office/powerpoint/2010/main" val="381260955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txBox="1">
            <a:spLocks noChangeArrowheads="1"/>
          </p:cNvSpPr>
          <p:nvPr/>
        </p:nvSpPr>
        <p:spPr>
          <a:xfrm>
            <a:off x="2739326" y="1964410"/>
            <a:ext cx="5562600" cy="3430588"/>
          </a:xfrm>
          <a:prstGeom prst="rect">
            <a:avLst/>
          </a:prstGeom>
        </p:spPr>
        <p:txBody>
          <a:bodyPr vert="horz" lIns="91431" tIns="45716" rIns="91431" bIns="45716"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en-US" sz="3600" smtClean="0">
                <a:latin typeface="Arial" panose="020B0604020202020204" pitchFamily="34" charset="0"/>
              </a:rPr>
              <a:t>Dùng thuốc</a:t>
            </a:r>
          </a:p>
          <a:p>
            <a:pPr>
              <a:buFontTx/>
              <a:buNone/>
            </a:pPr>
            <a:r>
              <a:rPr lang="en-US" altLang="en-US" sz="3600" smtClean="0">
                <a:latin typeface="Arial" panose="020B0604020202020204" pitchFamily="34" charset="0"/>
              </a:rPr>
              <a:t>				</a:t>
            </a:r>
          </a:p>
          <a:p>
            <a:r>
              <a:rPr lang="en-US" altLang="en-US" sz="3600" smtClean="0">
                <a:latin typeface="Arial" panose="020B0604020202020204" pitchFamily="34" charset="0"/>
              </a:rPr>
              <a:t>Không dùng thuốc</a:t>
            </a:r>
          </a:p>
          <a:p>
            <a:pPr>
              <a:buFontTx/>
              <a:buNone/>
            </a:pPr>
            <a:r>
              <a:rPr lang="en-US" altLang="en-US" sz="3600" smtClean="0">
                <a:latin typeface="Arial" panose="020B0604020202020204" pitchFamily="34" charset="0"/>
              </a:rPr>
              <a:t>					</a:t>
            </a:r>
          </a:p>
          <a:p>
            <a:pPr>
              <a:buFontTx/>
              <a:buNone/>
            </a:pPr>
            <a:endParaRPr lang="en-US" altLang="en-US" sz="3600" smtClean="0">
              <a:latin typeface="Arial" panose="020B0604020202020204" pitchFamily="34" charset="0"/>
            </a:endParaRPr>
          </a:p>
        </p:txBody>
      </p:sp>
      <p:sp>
        <p:nvSpPr>
          <p:cNvPr id="7" name="Flowchart: Alternate Process 6"/>
          <p:cNvSpPr/>
          <p:nvPr/>
        </p:nvSpPr>
        <p:spPr>
          <a:xfrm>
            <a:off x="167423" y="185980"/>
            <a:ext cx="5737431" cy="712922"/>
          </a:xfrm>
          <a:prstGeom prst="flowChartAlternateProcess">
            <a:avLst/>
          </a:prstGeom>
          <a:solidFill>
            <a:schemeClr val="accent2">
              <a:lumMod val="60000"/>
              <a:lumOff val="40000"/>
              <a:alpha val="86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ct val="0"/>
              </a:spcBef>
            </a:pPr>
            <a:r>
              <a:rPr lang="en-US" altLang="en-US" sz="3800" b="1" smtClean="0">
                <a:solidFill>
                  <a:schemeClr val="tx1"/>
                </a:solidFill>
                <a:latin typeface="Arial" panose="020B0604020202020204" pitchFamily="34" charset="0"/>
              </a:rPr>
              <a:t>Điều trị đau ở trẻ em</a:t>
            </a:r>
            <a:endParaRPr lang="en-US" altLang="en-US" sz="3800" b="1">
              <a:solidFill>
                <a:schemeClr val="tx1"/>
              </a:solidFill>
              <a:latin typeface="Arial" panose="020B0604020202020204" pitchFamily="34" charset="0"/>
            </a:endParaRPr>
          </a:p>
        </p:txBody>
      </p:sp>
    </p:spTree>
    <p:extLst>
      <p:ext uri="{BB962C8B-B14F-4D97-AF65-F5344CB8AC3E}">
        <p14:creationId xmlns:p14="http://schemas.microsoft.com/office/powerpoint/2010/main" val="42802840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i="1"/>
              <a:t> - 4 nguyên tắc dùng thuốc giảm đau ở trẻ em:   LOVE</a:t>
            </a:r>
            <a:endParaRPr lang="en-US" i="1"/>
          </a:p>
        </p:txBody>
      </p:sp>
      <p:sp>
        <p:nvSpPr>
          <p:cNvPr id="3" name="Content Placeholder 2"/>
          <p:cNvSpPr>
            <a:spLocks noGrp="1"/>
          </p:cNvSpPr>
          <p:nvPr>
            <p:ph idx="1"/>
          </p:nvPr>
        </p:nvSpPr>
        <p:spPr>
          <a:xfrm>
            <a:off x="838200" y="1609499"/>
            <a:ext cx="10515600" cy="4351338"/>
          </a:xfrm>
        </p:spPr>
        <p:txBody>
          <a:bodyPr>
            <a:noAutofit/>
          </a:bodyPr>
          <a:lstStyle/>
          <a:p>
            <a:pPr marL="0" indent="0">
              <a:buNone/>
            </a:pPr>
            <a:r>
              <a:rPr lang="vi-VN" sz="2700" i="1" smtClean="0">
                <a:latin typeface="+mj-lt"/>
              </a:rPr>
              <a:t>+ </a:t>
            </a:r>
            <a:r>
              <a:rPr lang="vi-VN" sz="2700" i="1">
                <a:latin typeface="+mj-lt"/>
              </a:rPr>
              <a:t>L:  Theo bậc thang:  “chọn thuốc” theo mức độ đau </a:t>
            </a:r>
            <a:br>
              <a:rPr lang="vi-VN" sz="2700" i="1">
                <a:latin typeface="+mj-lt"/>
              </a:rPr>
            </a:br>
            <a:r>
              <a:rPr lang="vi-VN" sz="2700" i="1">
                <a:latin typeface="+mj-lt"/>
              </a:rPr>
              <a:t> </a:t>
            </a:r>
            <a:r>
              <a:rPr lang="vi-VN" sz="2700" i="1">
                <a:latin typeface="+mj-lt"/>
              </a:rPr>
              <a:t>	</a:t>
            </a:r>
            <a:r>
              <a:rPr lang="vi-VN" sz="2700" i="1" smtClean="0">
                <a:latin typeface="+mj-lt"/>
              </a:rPr>
              <a:t>. </a:t>
            </a:r>
            <a:r>
              <a:rPr lang="vi-VN" sz="2700" i="1">
                <a:latin typeface="+mj-lt"/>
              </a:rPr>
              <a:t>Đau nhẹ (1-3):  Acetaminophen, ibuprofen hoặc NSAID</a:t>
            </a:r>
            <a:br>
              <a:rPr lang="vi-VN" sz="2700" i="1">
                <a:latin typeface="+mj-lt"/>
              </a:rPr>
            </a:br>
            <a:r>
              <a:rPr lang="vi-VN" sz="2700" i="1">
                <a:latin typeface="+mj-lt"/>
              </a:rPr>
              <a:t> </a:t>
            </a:r>
            <a:r>
              <a:rPr lang="vi-VN" sz="2700" i="1">
                <a:latin typeface="+mj-lt"/>
              </a:rPr>
              <a:t>	</a:t>
            </a:r>
            <a:r>
              <a:rPr lang="vi-VN" sz="2700" i="1" smtClean="0">
                <a:latin typeface="+mj-lt"/>
              </a:rPr>
              <a:t>. </a:t>
            </a:r>
            <a:r>
              <a:rPr lang="vi-VN" sz="2700" i="1">
                <a:latin typeface="+mj-lt"/>
              </a:rPr>
              <a:t>Đau vừa (4-6): Acetaminophen hoặc NSAID + Coidein</a:t>
            </a:r>
            <a:br>
              <a:rPr lang="vi-VN" sz="2700" i="1">
                <a:latin typeface="+mj-lt"/>
              </a:rPr>
            </a:br>
            <a:r>
              <a:rPr lang="vi-VN" sz="2700" i="1">
                <a:latin typeface="+mj-lt"/>
              </a:rPr>
              <a:t> </a:t>
            </a:r>
            <a:r>
              <a:rPr lang="vi-VN" sz="2700" i="1">
                <a:latin typeface="+mj-lt"/>
              </a:rPr>
              <a:t>	</a:t>
            </a:r>
            <a:r>
              <a:rPr lang="vi-VN" sz="2700" i="1" smtClean="0">
                <a:latin typeface="+mj-lt"/>
              </a:rPr>
              <a:t>. </a:t>
            </a:r>
            <a:r>
              <a:rPr lang="vi-VN" sz="2700" i="1">
                <a:latin typeface="+mj-lt"/>
              </a:rPr>
              <a:t>Đau nặng (7-10) : Á phiện, có thể phối hợp Acetaminophen hoặc NSAID</a:t>
            </a:r>
            <a:r>
              <a:rPr lang="vi-VN" sz="2700" i="1">
                <a:latin typeface="+mj-lt"/>
              </a:rPr>
              <a:t/>
            </a:r>
            <a:br>
              <a:rPr lang="vi-VN" sz="2700" i="1">
                <a:latin typeface="+mj-lt"/>
              </a:rPr>
            </a:br>
            <a:r>
              <a:rPr lang="vi-VN" sz="2700" i="1" smtClean="0">
                <a:latin typeface="+mj-lt"/>
              </a:rPr>
              <a:t>+ </a:t>
            </a:r>
            <a:r>
              <a:rPr lang="vi-VN" sz="2700" i="1">
                <a:latin typeface="+mj-lt"/>
              </a:rPr>
              <a:t>O: theo giờ : đúng giờ dựa trên tác dụng thuốc &amp;  mức độ đau của trẻ</a:t>
            </a:r>
            <a:r>
              <a:rPr lang="vi-VN" sz="2700" i="1">
                <a:latin typeface="+mj-lt"/>
              </a:rPr>
              <a:t/>
            </a:r>
            <a:br>
              <a:rPr lang="vi-VN" sz="2700" i="1">
                <a:latin typeface="+mj-lt"/>
              </a:rPr>
            </a:br>
            <a:r>
              <a:rPr lang="vi-VN" sz="2700" i="1" smtClean="0">
                <a:latin typeface="+mj-lt"/>
              </a:rPr>
              <a:t>+ </a:t>
            </a:r>
            <a:r>
              <a:rPr lang="vi-VN" sz="2700" i="1">
                <a:latin typeface="+mj-lt"/>
              </a:rPr>
              <a:t>V: theo từng trẻ: </a:t>
            </a:r>
            <a:br>
              <a:rPr lang="vi-VN" sz="2700" i="1">
                <a:latin typeface="+mj-lt"/>
              </a:rPr>
            </a:br>
            <a:r>
              <a:rPr lang="vi-VN" sz="2700" i="1">
                <a:latin typeface="+mj-lt"/>
              </a:rPr>
              <a:t> </a:t>
            </a:r>
            <a:r>
              <a:rPr lang="vi-VN" sz="2700" i="1">
                <a:latin typeface="+mj-lt"/>
              </a:rPr>
              <a:t>	</a:t>
            </a:r>
            <a:r>
              <a:rPr lang="vi-VN" sz="2700" i="1" smtClean="0">
                <a:latin typeface="+mj-lt"/>
              </a:rPr>
              <a:t>. </a:t>
            </a:r>
            <a:r>
              <a:rPr lang="vi-VN" sz="2700" i="1">
                <a:latin typeface="+mj-lt"/>
              </a:rPr>
              <a:t>Dựa trên đứ của từng BN</a:t>
            </a:r>
            <a:br>
              <a:rPr lang="vi-VN" sz="2700" i="1">
                <a:latin typeface="+mj-lt"/>
              </a:rPr>
            </a:br>
            <a:r>
              <a:rPr lang="vi-VN" sz="2700" i="1">
                <a:latin typeface="+mj-lt"/>
              </a:rPr>
              <a:t> </a:t>
            </a:r>
            <a:r>
              <a:rPr lang="vi-VN" sz="2700" i="1">
                <a:latin typeface="+mj-lt"/>
              </a:rPr>
              <a:t>	</a:t>
            </a:r>
            <a:r>
              <a:rPr lang="vi-VN" sz="2700" i="1" smtClean="0">
                <a:latin typeface="+mj-lt"/>
              </a:rPr>
              <a:t>. </a:t>
            </a:r>
            <a:r>
              <a:rPr lang="vi-VN" sz="2700" i="1">
                <a:latin typeface="+mj-lt"/>
              </a:rPr>
              <a:t>Ko liều thuốc giảm đau nào làm giảm đau ở tất cả trẻ</a:t>
            </a:r>
            <a:br>
              <a:rPr lang="vi-VN" sz="2700" i="1">
                <a:latin typeface="+mj-lt"/>
              </a:rPr>
            </a:br>
            <a:r>
              <a:rPr lang="vi-VN" sz="2700" i="1">
                <a:latin typeface="+mj-lt"/>
              </a:rPr>
              <a:t> </a:t>
            </a:r>
            <a:r>
              <a:rPr lang="vi-VN" sz="2700" i="1">
                <a:latin typeface="+mj-lt"/>
              </a:rPr>
              <a:t>	</a:t>
            </a:r>
            <a:r>
              <a:rPr lang="vi-VN" sz="2700" i="1" smtClean="0">
                <a:latin typeface="+mj-lt"/>
              </a:rPr>
              <a:t>. </a:t>
            </a:r>
            <a:r>
              <a:rPr lang="vi-VN" sz="2700" i="1">
                <a:latin typeface="+mj-lt"/>
              </a:rPr>
              <a:t>Chọn thuốc và liều sao cho trẻ ko bị đau trc khi dùng liều kế</a:t>
            </a:r>
            <a:br>
              <a:rPr lang="vi-VN" sz="2700" i="1">
                <a:latin typeface="+mj-lt"/>
              </a:rPr>
            </a:br>
            <a:r>
              <a:rPr lang="vi-VN" sz="2700" i="1">
                <a:latin typeface="+mj-lt"/>
              </a:rPr>
              <a:t> </a:t>
            </a:r>
            <a:r>
              <a:rPr lang="vi-VN" sz="2700" i="1">
                <a:latin typeface="+mj-lt"/>
              </a:rPr>
              <a:t>	</a:t>
            </a:r>
            <a:r>
              <a:rPr lang="vi-VN" sz="2700" i="1" smtClean="0">
                <a:latin typeface="+mj-lt"/>
              </a:rPr>
              <a:t>. </a:t>
            </a:r>
            <a:r>
              <a:rPr lang="vi-VN" sz="2700" i="1">
                <a:latin typeface="+mj-lt"/>
              </a:rPr>
              <a:t>Theo dõi cơn đau trẻ thường xuyên và điều chỉnh liều khi cần thiết </a:t>
            </a:r>
            <a:r>
              <a:rPr lang="vi-VN" sz="2700" i="1">
                <a:latin typeface="+mj-lt"/>
              </a:rPr>
              <a:t/>
            </a:r>
            <a:br>
              <a:rPr lang="vi-VN" sz="2700" i="1">
                <a:latin typeface="+mj-lt"/>
              </a:rPr>
            </a:br>
            <a:r>
              <a:rPr lang="vi-VN" sz="2700" i="1" smtClean="0">
                <a:latin typeface="+mj-lt"/>
              </a:rPr>
              <a:t>+  </a:t>
            </a:r>
            <a:r>
              <a:rPr lang="vi-VN" sz="2700" i="1">
                <a:latin typeface="+mj-lt"/>
              </a:rPr>
              <a:t>E:  theo đường miệng, ngoài ra cân nhắc: </a:t>
            </a:r>
            <a:br>
              <a:rPr lang="vi-VN" sz="2700" i="1">
                <a:latin typeface="+mj-lt"/>
              </a:rPr>
            </a:br>
            <a:r>
              <a:rPr lang="vi-VN" sz="2700" i="1">
                <a:latin typeface="+mj-lt"/>
              </a:rPr>
              <a:t> </a:t>
            </a:r>
            <a:r>
              <a:rPr lang="vi-VN" sz="2700" i="1">
                <a:latin typeface="+mj-lt"/>
              </a:rPr>
              <a:t>	</a:t>
            </a:r>
            <a:r>
              <a:rPr lang="vi-VN" sz="2700" i="1" smtClean="0">
                <a:latin typeface="+mj-lt"/>
              </a:rPr>
              <a:t>. Thoa ngoài </a:t>
            </a:r>
            <a:r>
              <a:rPr lang="vi-VN" sz="2700" i="1">
                <a:latin typeface="+mj-lt"/>
              </a:rPr>
              <a:t>da trước đường chích</a:t>
            </a:r>
            <a:br>
              <a:rPr lang="vi-VN" sz="2700" i="1">
                <a:latin typeface="+mj-lt"/>
              </a:rPr>
            </a:br>
            <a:r>
              <a:rPr lang="vi-VN" sz="2700" i="1">
                <a:latin typeface="+mj-lt"/>
              </a:rPr>
              <a:t> </a:t>
            </a:r>
            <a:r>
              <a:rPr lang="vi-VN" sz="2700" i="1">
                <a:latin typeface="+mj-lt"/>
              </a:rPr>
              <a:t>	</a:t>
            </a:r>
            <a:r>
              <a:rPr lang="vi-VN" sz="2700" i="1" smtClean="0">
                <a:latin typeface="+mj-lt"/>
              </a:rPr>
              <a:t>. </a:t>
            </a:r>
            <a:r>
              <a:rPr lang="vi-VN" sz="2700" i="1">
                <a:latin typeface="+mj-lt"/>
              </a:rPr>
              <a:t>Chích TM, dưới da, ko nên dùng TB</a:t>
            </a:r>
            <a:endParaRPr lang="en-US" sz="2700" i="1">
              <a:latin typeface="+mj-lt"/>
            </a:endParaRPr>
          </a:p>
        </p:txBody>
      </p:sp>
    </p:spTree>
    <p:extLst>
      <p:ext uri="{BB962C8B-B14F-4D97-AF65-F5344CB8AC3E}">
        <p14:creationId xmlns:p14="http://schemas.microsoft.com/office/powerpoint/2010/main" val="161232086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lowchart: Alternate Process 6"/>
          <p:cNvSpPr/>
          <p:nvPr/>
        </p:nvSpPr>
        <p:spPr>
          <a:xfrm>
            <a:off x="167423" y="185980"/>
            <a:ext cx="9114690" cy="712922"/>
          </a:xfrm>
          <a:prstGeom prst="flowChartAlternateProcess">
            <a:avLst/>
          </a:prstGeom>
          <a:solidFill>
            <a:schemeClr val="accent2">
              <a:lumMod val="60000"/>
              <a:lumOff val="40000"/>
              <a:alpha val="86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ct val="0"/>
              </a:spcBef>
            </a:pPr>
            <a:r>
              <a:rPr lang="en-US" altLang="en-US" sz="3800" b="1" smtClean="0">
                <a:solidFill>
                  <a:schemeClr val="tx1"/>
                </a:solidFill>
                <a:latin typeface="Arial" panose="020B0604020202020204" pitchFamily="34" charset="0"/>
              </a:rPr>
              <a:t>Các thuốc trong điều trị đau ở trẻ em</a:t>
            </a:r>
            <a:endParaRPr lang="en-US" altLang="en-US" sz="3800" b="1">
              <a:solidFill>
                <a:schemeClr val="tx1"/>
              </a:solidFill>
              <a:latin typeface="Arial" panose="020B0604020202020204" pitchFamily="34" charset="0"/>
            </a:endParaRPr>
          </a:p>
        </p:txBody>
      </p:sp>
      <p:grpSp>
        <p:nvGrpSpPr>
          <p:cNvPr id="2" name="Group 1"/>
          <p:cNvGrpSpPr/>
          <p:nvPr/>
        </p:nvGrpSpPr>
        <p:grpSpPr>
          <a:xfrm>
            <a:off x="1660525" y="1332207"/>
            <a:ext cx="7621588" cy="4892675"/>
            <a:chOff x="1660525" y="2324100"/>
            <a:chExt cx="7621588" cy="4892675"/>
          </a:xfrm>
        </p:grpSpPr>
        <p:sp>
          <p:nvSpPr>
            <p:cNvPr id="5" name="Text Box 27"/>
            <p:cNvSpPr txBox="1">
              <a:spLocks noChangeArrowheads="1"/>
            </p:cNvSpPr>
            <p:nvPr/>
          </p:nvSpPr>
          <p:spPr bwMode="auto">
            <a:xfrm>
              <a:off x="1660525" y="3767138"/>
              <a:ext cx="1466850" cy="647700"/>
            </a:xfrm>
            <a:prstGeom prst="rect">
              <a:avLst/>
            </a:prstGeom>
            <a:noFill/>
            <a:ln w="9525">
              <a:solidFill>
                <a:schemeClr val="folHlink"/>
              </a:solidFill>
              <a:miter lim="800000"/>
              <a:headEnd/>
              <a:tailEnd/>
            </a:ln>
            <a:extLst>
              <a:ext uri="{909E8E84-426E-40DD-AFC4-6F175D3DCCD1}">
                <a14:hiddenFill xmlns:a14="http://schemas.microsoft.com/office/drawing/2010/main">
                  <a:solidFill>
                    <a:srgbClr val="FFFFFF"/>
                  </a:solidFill>
                </a14:hiddenFill>
              </a:ext>
            </a:extLst>
          </p:spPr>
          <p:txBody>
            <a:bodyPr wrap="none" lIns="91431" tIns="45716" rIns="91431" bIns="45716">
              <a:spAutoFit/>
            </a:bodyPr>
            <a:lstStyle>
              <a:lvl1pPr defTabSz="912813">
                <a:spcBef>
                  <a:spcPct val="20000"/>
                </a:spcBef>
                <a:buChar char="•"/>
                <a:defRPr sz="3200">
                  <a:solidFill>
                    <a:schemeClr val="tx1"/>
                  </a:solidFill>
                  <a:latin typeface="Times New Roman" panose="02020603050405020304" pitchFamily="18" charset="0"/>
                </a:defRPr>
              </a:lvl1pPr>
              <a:lvl2pPr marL="742950" indent="-285750" defTabSz="912813">
                <a:spcBef>
                  <a:spcPct val="20000"/>
                </a:spcBef>
                <a:buChar char="–"/>
                <a:defRPr sz="2800">
                  <a:solidFill>
                    <a:schemeClr val="tx1"/>
                  </a:solidFill>
                  <a:latin typeface="Times New Roman" panose="02020603050405020304" pitchFamily="18" charset="0"/>
                </a:defRPr>
              </a:lvl2pPr>
              <a:lvl3pPr marL="1143000" indent="-228600" defTabSz="912813">
                <a:spcBef>
                  <a:spcPct val="20000"/>
                </a:spcBef>
                <a:buChar char="•"/>
                <a:defRPr sz="2400">
                  <a:solidFill>
                    <a:schemeClr val="tx1"/>
                  </a:solidFill>
                  <a:latin typeface="Times New Roman" panose="02020603050405020304" pitchFamily="18" charset="0"/>
                </a:defRPr>
              </a:lvl3pPr>
              <a:lvl4pPr marL="1600200" indent="-228600" defTabSz="912813">
                <a:spcBef>
                  <a:spcPct val="20000"/>
                </a:spcBef>
                <a:buChar char="–"/>
                <a:defRPr sz="2000">
                  <a:solidFill>
                    <a:schemeClr val="tx1"/>
                  </a:solidFill>
                  <a:latin typeface="Times New Roman" panose="02020603050405020304" pitchFamily="18" charset="0"/>
                </a:defRPr>
              </a:lvl4pPr>
              <a:lvl5pPr marL="2057400" indent="-228600" defTabSz="912813">
                <a:spcBef>
                  <a:spcPct val="20000"/>
                </a:spcBef>
                <a:buChar char="»"/>
                <a:defRPr sz="2000">
                  <a:solidFill>
                    <a:schemeClr val="tx1"/>
                  </a:solidFill>
                  <a:latin typeface="Times New Roman" panose="02020603050405020304" pitchFamily="18" charset="0"/>
                </a:defRPr>
              </a:lvl5pPr>
              <a:lvl6pPr marL="2514600" indent="-228600" defTabSz="912813"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defTabSz="912813"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defTabSz="912813"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defTabSz="912813"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3600">
                  <a:latin typeface="Arial" panose="020B0604020202020204" pitchFamily="34" charset="0"/>
                </a:rPr>
                <a:t>Thuốc</a:t>
              </a:r>
            </a:p>
          </p:txBody>
        </p:sp>
        <p:sp>
          <p:nvSpPr>
            <p:cNvPr id="8" name="Text Box 30"/>
            <p:cNvSpPr txBox="1">
              <a:spLocks noChangeArrowheads="1"/>
            </p:cNvSpPr>
            <p:nvPr/>
          </p:nvSpPr>
          <p:spPr bwMode="auto">
            <a:xfrm>
              <a:off x="3792538" y="2324100"/>
              <a:ext cx="5489575" cy="4892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defTabSz="912813">
                <a:spcBef>
                  <a:spcPct val="20000"/>
                </a:spcBef>
                <a:buChar char="•"/>
                <a:defRPr sz="3200">
                  <a:solidFill>
                    <a:schemeClr val="tx1"/>
                  </a:solidFill>
                  <a:latin typeface="Times New Roman" panose="02020603050405020304" pitchFamily="18" charset="0"/>
                </a:defRPr>
              </a:lvl1pPr>
              <a:lvl2pPr marL="742950" indent="-285750" defTabSz="912813">
                <a:spcBef>
                  <a:spcPct val="20000"/>
                </a:spcBef>
                <a:buChar char="–"/>
                <a:defRPr sz="2800">
                  <a:solidFill>
                    <a:schemeClr val="tx1"/>
                  </a:solidFill>
                  <a:latin typeface="Times New Roman" panose="02020603050405020304" pitchFamily="18" charset="0"/>
                </a:defRPr>
              </a:lvl2pPr>
              <a:lvl3pPr marL="1143000" indent="-228600" defTabSz="912813">
                <a:spcBef>
                  <a:spcPct val="20000"/>
                </a:spcBef>
                <a:buChar char="•"/>
                <a:defRPr sz="2400">
                  <a:solidFill>
                    <a:schemeClr val="tx1"/>
                  </a:solidFill>
                  <a:latin typeface="Times New Roman" panose="02020603050405020304" pitchFamily="18" charset="0"/>
                </a:defRPr>
              </a:lvl3pPr>
              <a:lvl4pPr marL="1600200" indent="-228600" defTabSz="912813">
                <a:spcBef>
                  <a:spcPct val="20000"/>
                </a:spcBef>
                <a:buChar char="–"/>
                <a:defRPr sz="2000">
                  <a:solidFill>
                    <a:schemeClr val="tx1"/>
                  </a:solidFill>
                  <a:latin typeface="Times New Roman" panose="02020603050405020304" pitchFamily="18" charset="0"/>
                </a:defRPr>
              </a:lvl4pPr>
              <a:lvl5pPr marL="2057400" indent="-228600" defTabSz="912813">
                <a:spcBef>
                  <a:spcPct val="20000"/>
                </a:spcBef>
                <a:buChar char="»"/>
                <a:defRPr sz="2000">
                  <a:solidFill>
                    <a:schemeClr val="tx1"/>
                  </a:solidFill>
                  <a:latin typeface="Times New Roman" panose="02020603050405020304" pitchFamily="18" charset="0"/>
                </a:defRPr>
              </a:lvl5pPr>
              <a:lvl6pPr marL="2514600" indent="-228600" defTabSz="912813"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defTabSz="912813"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defTabSz="912813"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defTabSz="912813"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2400">
                  <a:latin typeface="Arial" panose="020B0604020202020204" pitchFamily="34" charset="0"/>
                </a:rPr>
                <a:t>Acetaminophen</a:t>
              </a:r>
            </a:p>
            <a:p>
              <a:pPr eaLnBrk="1" hangingPunct="1">
                <a:spcBef>
                  <a:spcPct val="0"/>
                </a:spcBef>
                <a:buFontTx/>
                <a:buNone/>
              </a:pPr>
              <a:endParaRPr lang="en-US" altLang="en-US" sz="2400">
                <a:latin typeface="Arial" panose="020B0604020202020204" pitchFamily="34" charset="0"/>
              </a:endParaRPr>
            </a:p>
            <a:p>
              <a:pPr eaLnBrk="1" hangingPunct="1">
                <a:spcBef>
                  <a:spcPct val="0"/>
                </a:spcBef>
                <a:buFontTx/>
                <a:buNone/>
              </a:pPr>
              <a:endParaRPr lang="en-US" altLang="en-US" sz="2400">
                <a:latin typeface="Arial" panose="020B0604020202020204" pitchFamily="34" charset="0"/>
              </a:endParaRPr>
            </a:p>
            <a:p>
              <a:pPr eaLnBrk="1" hangingPunct="1">
                <a:spcBef>
                  <a:spcPct val="0"/>
                </a:spcBef>
                <a:buFontTx/>
                <a:buNone/>
              </a:pPr>
              <a:r>
                <a:rPr lang="en-US" altLang="en-US" sz="2400">
                  <a:latin typeface="Arial" panose="020B0604020202020204" pitchFamily="34" charset="0"/>
                </a:rPr>
                <a:t>NSAIDs (Kháng viêm không steroid)</a:t>
              </a:r>
            </a:p>
            <a:p>
              <a:pPr eaLnBrk="1" hangingPunct="1">
                <a:spcBef>
                  <a:spcPct val="0"/>
                </a:spcBef>
                <a:buFontTx/>
                <a:buNone/>
              </a:pPr>
              <a:r>
                <a:rPr lang="en-US" altLang="en-US" sz="2400">
                  <a:latin typeface="Arial" panose="020B0604020202020204" pitchFamily="34" charset="0"/>
                </a:rPr>
                <a:t>(ibuprofen, naproxen, aspirin…)</a:t>
              </a:r>
            </a:p>
            <a:p>
              <a:pPr eaLnBrk="1" hangingPunct="1">
                <a:spcBef>
                  <a:spcPct val="0"/>
                </a:spcBef>
                <a:buFontTx/>
                <a:buNone/>
              </a:pPr>
              <a:endParaRPr lang="en-US" altLang="en-US" sz="2400">
                <a:latin typeface="Arial" panose="020B0604020202020204" pitchFamily="34" charset="0"/>
              </a:endParaRPr>
            </a:p>
            <a:p>
              <a:pPr eaLnBrk="1" hangingPunct="1">
                <a:spcBef>
                  <a:spcPct val="0"/>
                </a:spcBef>
                <a:buFontTx/>
                <a:buNone/>
              </a:pPr>
              <a:r>
                <a:rPr lang="en-US" altLang="en-US" sz="2400">
                  <a:latin typeface="Arial" panose="020B0604020202020204" pitchFamily="34" charset="0"/>
                </a:rPr>
                <a:t>Opioids (Á phiện)</a:t>
              </a:r>
            </a:p>
            <a:p>
              <a:pPr eaLnBrk="1" hangingPunct="1">
                <a:spcBef>
                  <a:spcPct val="0"/>
                </a:spcBef>
                <a:buFontTx/>
                <a:buNone/>
              </a:pPr>
              <a:r>
                <a:rPr lang="en-US" altLang="en-US" sz="2400">
                  <a:latin typeface="Arial" panose="020B0604020202020204" pitchFamily="34" charset="0"/>
                </a:rPr>
                <a:t>(codeine, morphine, methadone…)</a:t>
              </a:r>
            </a:p>
            <a:p>
              <a:pPr eaLnBrk="1" hangingPunct="1">
                <a:spcBef>
                  <a:spcPct val="0"/>
                </a:spcBef>
                <a:buFontTx/>
                <a:buNone/>
              </a:pPr>
              <a:endParaRPr lang="en-US" altLang="en-US" sz="2400">
                <a:latin typeface="Arial" panose="020B0604020202020204" pitchFamily="34" charset="0"/>
              </a:endParaRPr>
            </a:p>
            <a:p>
              <a:pPr eaLnBrk="1" hangingPunct="1">
                <a:spcBef>
                  <a:spcPct val="0"/>
                </a:spcBef>
                <a:buFontTx/>
                <a:buNone/>
              </a:pPr>
              <a:r>
                <a:rPr lang="en-US" altLang="en-US" sz="2400">
                  <a:latin typeface="Arial" panose="020B0604020202020204" pitchFamily="34" charset="0"/>
                </a:rPr>
                <a:t>Khác</a:t>
              </a:r>
            </a:p>
            <a:p>
              <a:pPr eaLnBrk="1" hangingPunct="1">
                <a:spcBef>
                  <a:spcPct val="0"/>
                </a:spcBef>
                <a:buFontTx/>
                <a:buNone/>
              </a:pPr>
              <a:r>
                <a:rPr lang="en-US" altLang="en-US" sz="2400">
                  <a:latin typeface="Arial" panose="020B0604020202020204" pitchFamily="34" charset="0"/>
                </a:rPr>
                <a:t>(steroids, thuốc chống co giật, an thần,</a:t>
              </a:r>
            </a:p>
            <a:p>
              <a:pPr eaLnBrk="1" hangingPunct="1">
                <a:spcBef>
                  <a:spcPct val="0"/>
                </a:spcBef>
                <a:buFontTx/>
                <a:buNone/>
              </a:pPr>
              <a:r>
                <a:rPr lang="en-US" altLang="en-US" sz="2400">
                  <a:latin typeface="Arial" panose="020B0604020202020204" pitchFamily="34" charset="0"/>
                </a:rPr>
                <a:t>thuốc chống trầm cảm, EMLA…) </a:t>
              </a:r>
            </a:p>
            <a:p>
              <a:pPr eaLnBrk="1" hangingPunct="1">
                <a:spcBef>
                  <a:spcPct val="0"/>
                </a:spcBef>
                <a:buFontTx/>
                <a:buNone/>
              </a:pPr>
              <a:endParaRPr lang="en-US" altLang="en-US" sz="2400">
                <a:latin typeface="Arial" panose="020B0604020202020204" pitchFamily="34" charset="0"/>
              </a:endParaRPr>
            </a:p>
          </p:txBody>
        </p:sp>
        <p:sp>
          <p:nvSpPr>
            <p:cNvPr id="9" name="Line 31"/>
            <p:cNvSpPr>
              <a:spLocks noChangeShapeType="1"/>
            </p:cNvSpPr>
            <p:nvPr/>
          </p:nvSpPr>
          <p:spPr bwMode="auto">
            <a:xfrm flipV="1">
              <a:off x="3124200" y="2665413"/>
              <a:ext cx="687388" cy="1219200"/>
            </a:xfrm>
            <a:prstGeom prst="line">
              <a:avLst/>
            </a:prstGeom>
            <a:noFill/>
            <a:ln w="9525">
              <a:solidFill>
                <a:schemeClr val="folHlink"/>
              </a:solidFill>
              <a:round/>
              <a:headEnd/>
              <a:tailEnd type="triangle" w="med" len="med"/>
            </a:ln>
            <a:extLst>
              <a:ext uri="{909E8E84-426E-40DD-AFC4-6F175D3DCCD1}">
                <a14:hiddenFill xmlns:a14="http://schemas.microsoft.com/office/drawing/2010/main">
                  <a:noFill/>
                </a14:hiddenFill>
              </a:ext>
            </a:extLst>
          </p:spPr>
          <p:txBody>
            <a:bodyPr lIns="101828" tIns="50914" rIns="101828" bIns="50914"/>
            <a:lstStyle/>
            <a:p>
              <a:endParaRPr lang="en-US"/>
            </a:p>
          </p:txBody>
        </p:sp>
        <p:sp>
          <p:nvSpPr>
            <p:cNvPr id="10" name="Line 32"/>
            <p:cNvSpPr>
              <a:spLocks noChangeShapeType="1"/>
            </p:cNvSpPr>
            <p:nvPr/>
          </p:nvSpPr>
          <p:spPr bwMode="auto">
            <a:xfrm flipV="1">
              <a:off x="3124200" y="3656013"/>
              <a:ext cx="609600" cy="381000"/>
            </a:xfrm>
            <a:prstGeom prst="line">
              <a:avLst/>
            </a:prstGeom>
            <a:noFill/>
            <a:ln w="9525">
              <a:solidFill>
                <a:schemeClr val="folHlink"/>
              </a:solidFill>
              <a:round/>
              <a:headEnd/>
              <a:tailEnd type="triangle" w="med" len="med"/>
            </a:ln>
            <a:extLst>
              <a:ext uri="{909E8E84-426E-40DD-AFC4-6F175D3DCCD1}">
                <a14:hiddenFill xmlns:a14="http://schemas.microsoft.com/office/drawing/2010/main">
                  <a:noFill/>
                </a14:hiddenFill>
              </a:ext>
            </a:extLst>
          </p:spPr>
          <p:txBody>
            <a:bodyPr lIns="101828" tIns="50914" rIns="101828" bIns="50914"/>
            <a:lstStyle/>
            <a:p>
              <a:endParaRPr lang="en-US"/>
            </a:p>
          </p:txBody>
        </p:sp>
        <p:sp>
          <p:nvSpPr>
            <p:cNvPr id="11" name="Line 33"/>
            <p:cNvSpPr>
              <a:spLocks noChangeShapeType="1"/>
            </p:cNvSpPr>
            <p:nvPr/>
          </p:nvSpPr>
          <p:spPr bwMode="auto">
            <a:xfrm>
              <a:off x="3124200" y="4189413"/>
              <a:ext cx="609600" cy="381000"/>
            </a:xfrm>
            <a:prstGeom prst="line">
              <a:avLst/>
            </a:prstGeom>
            <a:noFill/>
            <a:ln w="9525">
              <a:solidFill>
                <a:schemeClr val="folHlink"/>
              </a:solidFill>
              <a:round/>
              <a:headEnd/>
              <a:tailEnd type="triangle" w="med" len="med"/>
            </a:ln>
            <a:extLst>
              <a:ext uri="{909E8E84-426E-40DD-AFC4-6F175D3DCCD1}">
                <a14:hiddenFill xmlns:a14="http://schemas.microsoft.com/office/drawing/2010/main">
                  <a:noFill/>
                </a14:hiddenFill>
              </a:ext>
            </a:extLst>
          </p:spPr>
          <p:txBody>
            <a:bodyPr lIns="101828" tIns="50914" rIns="101828" bIns="50914"/>
            <a:lstStyle/>
            <a:p>
              <a:endParaRPr lang="en-US"/>
            </a:p>
          </p:txBody>
        </p:sp>
        <p:sp>
          <p:nvSpPr>
            <p:cNvPr id="12" name="Line 34"/>
            <p:cNvSpPr>
              <a:spLocks noChangeShapeType="1"/>
            </p:cNvSpPr>
            <p:nvPr/>
          </p:nvSpPr>
          <p:spPr bwMode="auto">
            <a:xfrm>
              <a:off x="3124200" y="4264025"/>
              <a:ext cx="687388" cy="1373188"/>
            </a:xfrm>
            <a:prstGeom prst="line">
              <a:avLst/>
            </a:prstGeom>
            <a:noFill/>
            <a:ln w="9525">
              <a:solidFill>
                <a:schemeClr val="folHlink"/>
              </a:solidFill>
              <a:round/>
              <a:headEnd/>
              <a:tailEnd type="triangle" w="med" len="med"/>
            </a:ln>
            <a:extLst>
              <a:ext uri="{909E8E84-426E-40DD-AFC4-6F175D3DCCD1}">
                <a14:hiddenFill xmlns:a14="http://schemas.microsoft.com/office/drawing/2010/main">
                  <a:noFill/>
                </a14:hiddenFill>
              </a:ext>
            </a:extLst>
          </p:spPr>
          <p:txBody>
            <a:bodyPr lIns="101828" tIns="50914" rIns="101828" bIns="50914"/>
            <a:lstStyle/>
            <a:p>
              <a:endParaRPr lang="en-US"/>
            </a:p>
          </p:txBody>
        </p:sp>
      </p:grpSp>
    </p:spTree>
    <p:extLst>
      <p:ext uri="{BB962C8B-B14F-4D97-AF65-F5344CB8AC3E}">
        <p14:creationId xmlns:p14="http://schemas.microsoft.com/office/powerpoint/2010/main" val="94569069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i="1"/>
              <a:t>- Liều dùng Acetominophen:</a:t>
            </a:r>
            <a:endParaRPr lang="en-US" i="1"/>
          </a:p>
        </p:txBody>
      </p:sp>
      <p:sp>
        <p:nvSpPr>
          <p:cNvPr id="3" name="Content Placeholder 2"/>
          <p:cNvSpPr>
            <a:spLocks noGrp="1"/>
          </p:cNvSpPr>
          <p:nvPr>
            <p:ph idx="1"/>
          </p:nvPr>
        </p:nvSpPr>
        <p:spPr/>
        <p:txBody>
          <a:bodyPr/>
          <a:lstStyle/>
          <a:p>
            <a:pPr marL="0" indent="0">
              <a:buNone/>
            </a:pPr>
            <a:r>
              <a:rPr lang="vi-VN" i="1" smtClean="0"/>
              <a:t>10-15 </a:t>
            </a:r>
            <a:r>
              <a:rPr lang="vi-VN" i="1"/>
              <a:t>mg/kg/ 4 giờ (u)</a:t>
            </a:r>
            <a:r>
              <a:rPr lang="vi-VN" i="1"/>
              <a:t/>
            </a:r>
            <a:br>
              <a:rPr lang="vi-VN" i="1"/>
            </a:br>
            <a:r>
              <a:rPr lang="vi-VN" i="1" smtClean="0"/>
              <a:t>20-30 </a:t>
            </a:r>
            <a:r>
              <a:rPr lang="vi-VN" i="1"/>
              <a:t>mg/kg/ 6 giờ (HM)</a:t>
            </a:r>
            <a:br>
              <a:rPr lang="vi-VN" i="1"/>
            </a:br>
            <a:r>
              <a:rPr lang="vi-VN" i="1"/>
              <a:t> </a:t>
            </a:r>
            <a:r>
              <a:rPr lang="en-US" i="1" smtClean="0"/>
              <a:t>	</a:t>
            </a:r>
            <a:r>
              <a:rPr lang="vi-VN" i="1" smtClean="0"/>
              <a:t> Liều tối </a:t>
            </a:r>
            <a:r>
              <a:rPr lang="vi-VN" i="1"/>
              <a:t>đa : </a:t>
            </a:r>
            <a:br>
              <a:rPr lang="vi-VN" i="1"/>
            </a:br>
            <a:r>
              <a:rPr lang="vi-VN" i="1"/>
              <a:t> </a:t>
            </a:r>
            <a:r>
              <a:rPr lang="vi-VN" i="1" smtClean="0"/>
              <a:t>Trẻ nhỏ </a:t>
            </a:r>
            <a:r>
              <a:rPr lang="vi-VN" i="1"/>
              <a:t>:   90 mg/kg/ngày</a:t>
            </a:r>
            <a:br>
              <a:rPr lang="vi-VN" i="1"/>
            </a:br>
            <a:r>
              <a:rPr lang="vi-VN" i="1"/>
              <a:t> </a:t>
            </a:r>
            <a:r>
              <a:rPr lang="vi-VN" i="1" smtClean="0"/>
              <a:t>Trẻ nhũ </a:t>
            </a:r>
            <a:r>
              <a:rPr lang="vi-VN" i="1"/>
              <a:t>nhi: 75 mg/kg/ ngày</a:t>
            </a:r>
            <a:br>
              <a:rPr lang="vi-VN" i="1"/>
            </a:br>
            <a:r>
              <a:rPr lang="vi-VN" i="1"/>
              <a:t> </a:t>
            </a:r>
            <a:r>
              <a:rPr lang="vi-VN" i="1" smtClean="0"/>
              <a:t>Sơ sinh </a:t>
            </a:r>
            <a:r>
              <a:rPr lang="vi-VN" i="1"/>
              <a:t>đủ tháng: 60, thiếu tháng : 45</a:t>
            </a:r>
            <a:endParaRPr lang="en-US" i="1"/>
          </a:p>
          <a:p>
            <a:endParaRPr lang="en-US" i="1"/>
          </a:p>
        </p:txBody>
      </p:sp>
    </p:spTree>
    <p:extLst>
      <p:ext uri="{BB962C8B-B14F-4D97-AF65-F5344CB8AC3E}">
        <p14:creationId xmlns:p14="http://schemas.microsoft.com/office/powerpoint/2010/main" val="342684828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lowchart: Alternate Process 6"/>
          <p:cNvSpPr/>
          <p:nvPr/>
        </p:nvSpPr>
        <p:spPr>
          <a:xfrm>
            <a:off x="167423" y="185980"/>
            <a:ext cx="10975858" cy="712922"/>
          </a:xfrm>
          <a:prstGeom prst="flowChartAlternateProcess">
            <a:avLst/>
          </a:prstGeom>
          <a:solidFill>
            <a:schemeClr val="accent2">
              <a:lumMod val="60000"/>
              <a:lumOff val="40000"/>
              <a:alpha val="86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ct val="0"/>
              </a:spcBef>
            </a:pPr>
            <a:r>
              <a:rPr lang="en-US" altLang="en-US" sz="3800" b="1" smtClean="0">
                <a:solidFill>
                  <a:schemeClr val="tx1"/>
                </a:solidFill>
                <a:latin typeface="Arial" panose="020B0604020202020204" pitchFamily="34" charset="0"/>
              </a:rPr>
              <a:t>Điều trị bằng phương pháp không dùng thuốc</a:t>
            </a:r>
            <a:endParaRPr lang="en-US" altLang="en-US" sz="3800" b="1">
              <a:solidFill>
                <a:schemeClr val="tx1"/>
              </a:solidFill>
              <a:latin typeface="Arial" panose="020B0604020202020204" pitchFamily="34" charset="0"/>
            </a:endParaRPr>
          </a:p>
        </p:txBody>
      </p:sp>
      <p:sp>
        <p:nvSpPr>
          <p:cNvPr id="14" name="Rectangle 3"/>
          <p:cNvSpPr txBox="1">
            <a:spLocks noChangeArrowheads="1"/>
          </p:cNvSpPr>
          <p:nvPr/>
        </p:nvSpPr>
        <p:spPr>
          <a:xfrm>
            <a:off x="1527713" y="1764816"/>
            <a:ext cx="6078538" cy="2481263"/>
          </a:xfrm>
          <a:prstGeom prst="rect">
            <a:avLst/>
          </a:prstGeom>
        </p:spPr>
        <p:txBody>
          <a:bodyPr vert="horz" lIns="91431" tIns="45716" rIns="91431" bIns="45716"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en-US" sz="2700" smtClean="0">
                <a:latin typeface="Arial" panose="020B0604020202020204" pitchFamily="34" charset="0"/>
              </a:rPr>
              <a:t>Liệu pháp nhận </a:t>
            </a:r>
            <a:r>
              <a:rPr lang="en-US" altLang="en-US" sz="2700" smtClean="0">
                <a:latin typeface="Arial" panose="020B0604020202020204" pitchFamily="34" charset="0"/>
              </a:rPr>
              <a:t>thức: </a:t>
            </a:r>
            <a:r>
              <a:rPr lang="vi-VN" sz="2600" i="1"/>
              <a:t>hiệu quả và đa dạng nhất trong điều trị đau trẻ em.</a:t>
            </a:r>
            <a:endParaRPr lang="en-US" altLang="en-US" sz="3000" i="1" smtClean="0">
              <a:latin typeface="Arial" panose="020B0604020202020204" pitchFamily="34" charset="0"/>
            </a:endParaRPr>
          </a:p>
          <a:p>
            <a:endParaRPr lang="en-US" altLang="en-US" sz="2700" smtClean="0">
              <a:latin typeface="Arial" panose="020B0604020202020204" pitchFamily="34" charset="0"/>
            </a:endParaRPr>
          </a:p>
          <a:p>
            <a:r>
              <a:rPr lang="en-US" altLang="en-US" sz="2700" smtClean="0">
                <a:latin typeface="Arial" panose="020B0604020202020204" pitchFamily="34" charset="0"/>
              </a:rPr>
              <a:t>Liệu pháp hành vi</a:t>
            </a:r>
          </a:p>
          <a:p>
            <a:endParaRPr lang="en-US" altLang="en-US" sz="2700" smtClean="0">
              <a:latin typeface="Arial" panose="020B0604020202020204" pitchFamily="34" charset="0"/>
            </a:endParaRPr>
          </a:p>
          <a:p>
            <a:r>
              <a:rPr lang="en-US" altLang="en-US" sz="2700" smtClean="0">
                <a:latin typeface="Arial" panose="020B0604020202020204" pitchFamily="34" charset="0"/>
              </a:rPr>
              <a:t>Liệu pháp vật lý</a:t>
            </a:r>
          </a:p>
        </p:txBody>
      </p:sp>
      <p:sp>
        <p:nvSpPr>
          <p:cNvPr id="15" name="Rectangle 8"/>
          <p:cNvSpPr>
            <a:spLocks noChangeArrowheads="1"/>
          </p:cNvSpPr>
          <p:nvPr/>
        </p:nvSpPr>
        <p:spPr bwMode="auto">
          <a:xfrm>
            <a:off x="1368963" y="4977916"/>
            <a:ext cx="75438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1" tIns="45716" rIns="91431" bIns="45716">
            <a:spAutoFit/>
          </a:bodyPr>
          <a:lstStyle>
            <a:lvl1pPr defTabSz="912813">
              <a:spcBef>
                <a:spcPct val="20000"/>
              </a:spcBef>
              <a:buChar char="•"/>
              <a:defRPr sz="3200">
                <a:solidFill>
                  <a:schemeClr val="tx1"/>
                </a:solidFill>
                <a:latin typeface="Times New Roman" panose="02020603050405020304" pitchFamily="18" charset="0"/>
              </a:defRPr>
            </a:lvl1pPr>
            <a:lvl2pPr marL="742950" indent="-285750" defTabSz="912813">
              <a:spcBef>
                <a:spcPct val="20000"/>
              </a:spcBef>
              <a:buChar char="–"/>
              <a:defRPr sz="2800">
                <a:solidFill>
                  <a:schemeClr val="tx1"/>
                </a:solidFill>
                <a:latin typeface="Times New Roman" panose="02020603050405020304" pitchFamily="18" charset="0"/>
              </a:defRPr>
            </a:lvl2pPr>
            <a:lvl3pPr marL="1143000" indent="-228600" defTabSz="912813">
              <a:spcBef>
                <a:spcPct val="20000"/>
              </a:spcBef>
              <a:buChar char="•"/>
              <a:defRPr sz="2400">
                <a:solidFill>
                  <a:schemeClr val="tx1"/>
                </a:solidFill>
                <a:latin typeface="Times New Roman" panose="02020603050405020304" pitchFamily="18" charset="0"/>
              </a:defRPr>
            </a:lvl3pPr>
            <a:lvl4pPr marL="1600200" indent="-228600" defTabSz="912813">
              <a:spcBef>
                <a:spcPct val="20000"/>
              </a:spcBef>
              <a:buChar char="–"/>
              <a:defRPr sz="2000">
                <a:solidFill>
                  <a:schemeClr val="tx1"/>
                </a:solidFill>
                <a:latin typeface="Times New Roman" panose="02020603050405020304" pitchFamily="18" charset="0"/>
              </a:defRPr>
            </a:lvl4pPr>
            <a:lvl5pPr marL="2057400" indent="-228600" defTabSz="912813">
              <a:spcBef>
                <a:spcPct val="20000"/>
              </a:spcBef>
              <a:buChar char="»"/>
              <a:defRPr sz="2000">
                <a:solidFill>
                  <a:schemeClr val="tx1"/>
                </a:solidFill>
                <a:latin typeface="Times New Roman" panose="02020603050405020304" pitchFamily="18" charset="0"/>
              </a:defRPr>
            </a:lvl5pPr>
            <a:lvl6pPr marL="2514600" indent="-228600" defTabSz="912813"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defTabSz="912813"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defTabSz="912813"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defTabSz="912813"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2800" b="1" i="1">
                <a:solidFill>
                  <a:srgbClr val="FF0000"/>
                </a:solidFill>
                <a:latin typeface="Arial" panose="020B0604020202020204" pitchFamily="34" charset="0"/>
              </a:rPr>
              <a:t>Xử trí đau ở trẻ em không cần kỹ thuật cao</a:t>
            </a:r>
          </a:p>
        </p:txBody>
      </p:sp>
    </p:spTree>
    <p:extLst>
      <p:ext uri="{BB962C8B-B14F-4D97-AF65-F5344CB8AC3E}">
        <p14:creationId xmlns:p14="http://schemas.microsoft.com/office/powerpoint/2010/main" val="3270797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a:xfrm>
            <a:off x="772331" y="1725478"/>
            <a:ext cx="10370949" cy="3838414"/>
          </a:xfrm>
          <a:prstGeom prst="rect">
            <a:avLst/>
          </a:prstGeom>
        </p:spPr>
        <p:txBody>
          <a:bodyPr vert="horz" lIns="91431" tIns="45716" rIns="91431" bIns="45716"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77863" indent="-677863">
              <a:buFontTx/>
              <a:buAutoNum type="arabicPeriod"/>
            </a:pPr>
            <a:r>
              <a:rPr lang="en-US" altLang="en-US" sz="2700" smtClean="0">
                <a:solidFill>
                  <a:schemeClr val="bg2">
                    <a:lumMod val="75000"/>
                  </a:schemeClr>
                </a:solidFill>
                <a:latin typeface="Arial" panose="020B0604020202020204" pitchFamily="34" charset="0"/>
              </a:rPr>
              <a:t>Đánh giá đau ở trẻ</a:t>
            </a:r>
          </a:p>
          <a:p>
            <a:pPr marL="677863" indent="-677863">
              <a:buFontTx/>
              <a:buAutoNum type="arabicPeriod"/>
            </a:pPr>
            <a:endParaRPr lang="en-US" altLang="en-US" sz="2700" smtClean="0">
              <a:latin typeface="Arial" panose="020B0604020202020204" pitchFamily="34" charset="0"/>
            </a:endParaRPr>
          </a:p>
          <a:p>
            <a:pPr marL="677863" indent="-677863">
              <a:buFontTx/>
              <a:buAutoNum type="arabicPeriod"/>
            </a:pPr>
            <a:r>
              <a:rPr lang="en-US" altLang="en-US" sz="2700" smtClean="0">
                <a:solidFill>
                  <a:schemeClr val="bg2">
                    <a:lumMod val="75000"/>
                  </a:schemeClr>
                </a:solidFill>
                <a:latin typeface="Arial" panose="020B0604020202020204" pitchFamily="34" charset="0"/>
              </a:rPr>
              <a:t>Chẩn đoán nguyên nhân nguyên và thứ phát</a:t>
            </a:r>
          </a:p>
          <a:p>
            <a:pPr marL="677863" indent="-677863">
              <a:buFontTx/>
              <a:buAutoNum type="arabicPeriod"/>
            </a:pPr>
            <a:endParaRPr lang="en-US" altLang="en-US" sz="2700" smtClean="0">
              <a:latin typeface="Arial" panose="020B0604020202020204" pitchFamily="34" charset="0"/>
            </a:endParaRPr>
          </a:p>
          <a:p>
            <a:pPr marL="677863" indent="-677863">
              <a:buFontTx/>
              <a:buAutoNum type="arabicPeriod"/>
            </a:pPr>
            <a:r>
              <a:rPr lang="en-US" altLang="en-US" sz="2700" smtClean="0">
                <a:solidFill>
                  <a:schemeClr val="bg2">
                    <a:lumMod val="75000"/>
                  </a:schemeClr>
                </a:solidFill>
                <a:latin typeface="Arial" panose="020B0604020202020204" pitchFamily="34" charset="0"/>
              </a:rPr>
              <a:t>Chọn lựa điều trị thích hợp</a:t>
            </a:r>
          </a:p>
          <a:p>
            <a:pPr marL="677863" indent="-677863">
              <a:buFontTx/>
              <a:buAutoNum type="arabicPeriod"/>
            </a:pPr>
            <a:endParaRPr lang="en-US" altLang="en-US" sz="2700" smtClean="0">
              <a:solidFill>
                <a:schemeClr val="bg2">
                  <a:lumMod val="75000"/>
                </a:schemeClr>
              </a:solidFill>
              <a:latin typeface="Arial" panose="020B0604020202020204" pitchFamily="34" charset="0"/>
            </a:endParaRPr>
          </a:p>
          <a:p>
            <a:pPr marL="677863" indent="-677863">
              <a:buFontTx/>
              <a:buAutoNum type="arabicPeriod"/>
            </a:pPr>
            <a:r>
              <a:rPr lang="en-US" altLang="en-US" sz="2700" smtClean="0">
                <a:solidFill>
                  <a:srgbClr val="FF0000"/>
                </a:solidFill>
                <a:latin typeface="Arial" panose="020B0604020202020204" pitchFamily="34" charset="0"/>
              </a:rPr>
              <a:t>Thực thi kế hoạch quản lý đau</a:t>
            </a:r>
          </a:p>
          <a:p>
            <a:pPr marL="677863" indent="-677863">
              <a:buFontTx/>
              <a:buNone/>
            </a:pPr>
            <a:endParaRPr lang="en-US" altLang="en-US" sz="2700" smtClean="0">
              <a:latin typeface="Arial" panose="020B0604020202020204" pitchFamily="34" charset="0"/>
            </a:endParaRPr>
          </a:p>
          <a:p>
            <a:pPr marL="677863" indent="-677863">
              <a:buFontTx/>
              <a:buNone/>
            </a:pPr>
            <a:r>
              <a:rPr lang="en-US" altLang="en-US" sz="2700" smtClean="0">
                <a:latin typeface="Arial" panose="020B0604020202020204" pitchFamily="34" charset="0"/>
              </a:rPr>
              <a:t>				(McGrath PA and Brown SC, 2003)</a:t>
            </a:r>
          </a:p>
        </p:txBody>
      </p:sp>
      <p:sp>
        <p:nvSpPr>
          <p:cNvPr id="8" name="Flowchart: Alternate Process 7"/>
          <p:cNvSpPr/>
          <p:nvPr/>
        </p:nvSpPr>
        <p:spPr>
          <a:xfrm>
            <a:off x="167423" y="185980"/>
            <a:ext cx="10123452" cy="712922"/>
          </a:xfrm>
          <a:prstGeom prst="flowChartAlternateProcess">
            <a:avLst/>
          </a:prstGeom>
          <a:solidFill>
            <a:schemeClr val="accent2">
              <a:lumMod val="60000"/>
              <a:lumOff val="40000"/>
              <a:alpha val="86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ct val="0"/>
              </a:spcBef>
            </a:pPr>
            <a:r>
              <a:rPr lang="en-US" altLang="en-US" sz="3800" b="1">
                <a:solidFill>
                  <a:schemeClr val="tx1"/>
                </a:solidFill>
                <a:latin typeface="Arial" panose="020B0604020202020204" pitchFamily="34" charset="0"/>
              </a:rPr>
              <a:t>Các bước tiếp cận kiểm soát đau ở trẻ em </a:t>
            </a:r>
          </a:p>
        </p:txBody>
      </p:sp>
    </p:spTree>
    <p:extLst>
      <p:ext uri="{BB962C8B-B14F-4D97-AF65-F5344CB8AC3E}">
        <p14:creationId xmlns:p14="http://schemas.microsoft.com/office/powerpoint/2010/main" val="416672784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lowchart: Alternate Process 7"/>
          <p:cNvSpPr/>
          <p:nvPr/>
        </p:nvSpPr>
        <p:spPr>
          <a:xfrm>
            <a:off x="167423" y="185980"/>
            <a:ext cx="10123452" cy="712922"/>
          </a:xfrm>
          <a:prstGeom prst="flowChartAlternateProcess">
            <a:avLst/>
          </a:prstGeom>
          <a:solidFill>
            <a:schemeClr val="accent2">
              <a:lumMod val="60000"/>
              <a:lumOff val="40000"/>
              <a:alpha val="86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ct val="0"/>
              </a:spcBef>
            </a:pPr>
            <a:r>
              <a:rPr lang="en-US" altLang="en-US" sz="3800" b="1" smtClean="0">
                <a:solidFill>
                  <a:schemeClr val="tx1"/>
                </a:solidFill>
                <a:latin typeface="Arial" panose="020B0604020202020204" pitchFamily="34" charset="0"/>
              </a:rPr>
              <a:t>Hướng dẫn dùng thuốc giảm đau cổ điển</a:t>
            </a:r>
            <a:endParaRPr lang="en-US" altLang="en-US" sz="3800" b="1">
              <a:solidFill>
                <a:schemeClr val="tx1"/>
              </a:solidFill>
              <a:latin typeface="Arial" panose="020B0604020202020204" pitchFamily="34" charset="0"/>
            </a:endParaRPr>
          </a:p>
        </p:txBody>
      </p:sp>
      <p:sp>
        <p:nvSpPr>
          <p:cNvPr id="6" name="Rectangle 3"/>
          <p:cNvSpPr txBox="1">
            <a:spLocks noChangeArrowheads="1"/>
          </p:cNvSpPr>
          <p:nvPr/>
        </p:nvSpPr>
        <p:spPr>
          <a:xfrm>
            <a:off x="950806" y="1510036"/>
            <a:ext cx="9076598" cy="4273550"/>
          </a:xfrm>
          <a:prstGeom prst="rect">
            <a:avLst/>
          </a:prstGeom>
        </p:spPr>
        <p:txBody>
          <a:bodyPr vert="horz" lIns="91431" tIns="45716" rIns="91431" bIns="45716"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80000"/>
              </a:lnSpc>
              <a:buFontTx/>
              <a:buNone/>
            </a:pPr>
            <a:r>
              <a:rPr lang="en-US" altLang="en-US" sz="2700" smtClean="0">
                <a:latin typeface="Arial" panose="020B0604020202020204" pitchFamily="34" charset="0"/>
              </a:rPr>
              <a:t>Bốn quan điểm cơ bản:</a:t>
            </a:r>
          </a:p>
          <a:p>
            <a:pPr>
              <a:lnSpc>
                <a:spcPct val="80000"/>
              </a:lnSpc>
              <a:buFontTx/>
              <a:buNone/>
            </a:pPr>
            <a:endParaRPr lang="en-US" altLang="en-US" sz="2700" smtClean="0">
              <a:latin typeface="Arial" panose="020B0604020202020204" pitchFamily="34" charset="0"/>
            </a:endParaRPr>
          </a:p>
          <a:p>
            <a:pPr>
              <a:lnSpc>
                <a:spcPct val="80000"/>
              </a:lnSpc>
              <a:buFontTx/>
              <a:buNone/>
            </a:pPr>
            <a:r>
              <a:rPr lang="en-US" altLang="en-US" sz="2700" smtClean="0">
                <a:latin typeface="Arial" panose="020B0604020202020204" pitchFamily="34" charset="0"/>
              </a:rPr>
              <a:t>1. Theo bậc thang</a:t>
            </a:r>
          </a:p>
          <a:p>
            <a:pPr>
              <a:lnSpc>
                <a:spcPct val="80000"/>
              </a:lnSpc>
              <a:buFontTx/>
              <a:buNone/>
            </a:pPr>
            <a:r>
              <a:rPr lang="en-US" altLang="en-US" sz="2700" smtClean="0">
                <a:latin typeface="Arial" panose="020B0604020202020204" pitchFamily="34" charset="0"/>
              </a:rPr>
              <a:t>	</a:t>
            </a:r>
          </a:p>
          <a:p>
            <a:pPr>
              <a:lnSpc>
                <a:spcPct val="80000"/>
              </a:lnSpc>
              <a:buFontTx/>
              <a:buNone/>
            </a:pPr>
            <a:r>
              <a:rPr lang="en-US" altLang="en-US" sz="2700" smtClean="0">
                <a:latin typeface="Arial" panose="020B0604020202020204" pitchFamily="34" charset="0"/>
              </a:rPr>
              <a:t>2. Theo giờ giấc</a:t>
            </a:r>
          </a:p>
          <a:p>
            <a:pPr>
              <a:lnSpc>
                <a:spcPct val="80000"/>
              </a:lnSpc>
              <a:buFontTx/>
              <a:buNone/>
            </a:pPr>
            <a:r>
              <a:rPr lang="en-US" altLang="en-US" sz="2700" smtClean="0">
                <a:latin typeface="Arial" panose="020B0604020202020204" pitchFamily="34" charset="0"/>
              </a:rPr>
              <a:t>				</a:t>
            </a:r>
          </a:p>
          <a:p>
            <a:pPr>
              <a:lnSpc>
                <a:spcPct val="80000"/>
              </a:lnSpc>
              <a:buFontTx/>
              <a:buNone/>
            </a:pPr>
            <a:r>
              <a:rPr lang="en-US" altLang="en-US" sz="2700" smtClean="0">
                <a:latin typeface="Arial" panose="020B0604020202020204" pitchFamily="34" charset="0"/>
              </a:rPr>
              <a:t>3. Theo đường miệng</a:t>
            </a:r>
          </a:p>
          <a:p>
            <a:pPr>
              <a:lnSpc>
                <a:spcPct val="80000"/>
              </a:lnSpc>
              <a:buFontTx/>
              <a:buNone/>
            </a:pPr>
            <a:r>
              <a:rPr lang="en-US" altLang="en-US" sz="2700" smtClean="0">
                <a:latin typeface="Arial" panose="020B0604020202020204" pitchFamily="34" charset="0"/>
              </a:rPr>
              <a:t>		</a:t>
            </a:r>
          </a:p>
          <a:p>
            <a:pPr>
              <a:lnSpc>
                <a:spcPct val="80000"/>
              </a:lnSpc>
              <a:buFontTx/>
              <a:buNone/>
            </a:pPr>
            <a:r>
              <a:rPr lang="en-US" altLang="en-US" sz="2700" smtClean="0">
                <a:latin typeface="Arial" panose="020B0604020202020204" pitchFamily="34" charset="0"/>
              </a:rPr>
              <a:t>4. Theo từng trẻ</a:t>
            </a:r>
          </a:p>
          <a:p>
            <a:pPr>
              <a:lnSpc>
                <a:spcPct val="80000"/>
              </a:lnSpc>
              <a:buFontTx/>
              <a:buNone/>
            </a:pPr>
            <a:r>
              <a:rPr lang="en-US" altLang="en-US" sz="2700" smtClean="0">
                <a:latin typeface="Arial" panose="020B0604020202020204" pitchFamily="34" charset="0"/>
              </a:rPr>
              <a:t>		</a:t>
            </a:r>
          </a:p>
        </p:txBody>
      </p:sp>
    </p:spTree>
    <p:extLst>
      <p:ext uri="{BB962C8B-B14F-4D97-AF65-F5344CB8AC3E}">
        <p14:creationId xmlns:p14="http://schemas.microsoft.com/office/powerpoint/2010/main" val="348647268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lowchart: Alternate Process 7"/>
          <p:cNvSpPr/>
          <p:nvPr/>
        </p:nvSpPr>
        <p:spPr>
          <a:xfrm>
            <a:off x="167423" y="185980"/>
            <a:ext cx="10123452" cy="712922"/>
          </a:xfrm>
          <a:prstGeom prst="flowChartAlternateProcess">
            <a:avLst/>
          </a:prstGeom>
          <a:solidFill>
            <a:schemeClr val="accent2">
              <a:lumMod val="60000"/>
              <a:lumOff val="40000"/>
              <a:alpha val="86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ct val="0"/>
              </a:spcBef>
            </a:pPr>
            <a:r>
              <a:rPr lang="en-US" altLang="en-US" sz="3800" b="1" smtClean="0">
                <a:solidFill>
                  <a:schemeClr val="tx1"/>
                </a:solidFill>
                <a:latin typeface="Arial" panose="020B0604020202020204" pitchFamily="34" charset="0"/>
              </a:rPr>
              <a:t>Lựa chọn thuốc giảm đau ban đầu</a:t>
            </a:r>
            <a:endParaRPr lang="en-US" altLang="en-US" sz="3800" b="1">
              <a:solidFill>
                <a:schemeClr val="tx1"/>
              </a:solidFill>
              <a:latin typeface="Arial" panose="020B0604020202020204" pitchFamily="34" charset="0"/>
            </a:endParaRPr>
          </a:p>
        </p:txBody>
      </p:sp>
      <p:sp>
        <p:nvSpPr>
          <p:cNvPr id="4" name="Rectangle 4"/>
          <p:cNvSpPr>
            <a:spLocks noChangeArrowheads="1"/>
          </p:cNvSpPr>
          <p:nvPr/>
        </p:nvSpPr>
        <p:spPr bwMode="auto">
          <a:xfrm>
            <a:off x="3161448" y="2126227"/>
            <a:ext cx="18415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nchor="ctr">
            <a:spAutoFit/>
          </a:bodyPr>
          <a:lstStyle>
            <a:lvl1pPr defTabSz="912813">
              <a:spcBef>
                <a:spcPct val="20000"/>
              </a:spcBef>
              <a:buChar char="•"/>
              <a:defRPr sz="3200">
                <a:solidFill>
                  <a:schemeClr val="tx1"/>
                </a:solidFill>
                <a:latin typeface="Times New Roman" panose="02020603050405020304" pitchFamily="18" charset="0"/>
              </a:defRPr>
            </a:lvl1pPr>
            <a:lvl2pPr marL="742950" indent="-285750" defTabSz="912813">
              <a:spcBef>
                <a:spcPct val="20000"/>
              </a:spcBef>
              <a:buChar char="–"/>
              <a:defRPr sz="2800">
                <a:solidFill>
                  <a:schemeClr val="tx1"/>
                </a:solidFill>
                <a:latin typeface="Times New Roman" panose="02020603050405020304" pitchFamily="18" charset="0"/>
              </a:defRPr>
            </a:lvl2pPr>
            <a:lvl3pPr marL="1143000" indent="-228600" defTabSz="912813">
              <a:spcBef>
                <a:spcPct val="20000"/>
              </a:spcBef>
              <a:buChar char="•"/>
              <a:defRPr sz="2400">
                <a:solidFill>
                  <a:schemeClr val="tx1"/>
                </a:solidFill>
                <a:latin typeface="Times New Roman" panose="02020603050405020304" pitchFamily="18" charset="0"/>
              </a:defRPr>
            </a:lvl3pPr>
            <a:lvl4pPr marL="1600200" indent="-228600" defTabSz="912813">
              <a:spcBef>
                <a:spcPct val="20000"/>
              </a:spcBef>
              <a:buChar char="–"/>
              <a:defRPr sz="2000">
                <a:solidFill>
                  <a:schemeClr val="tx1"/>
                </a:solidFill>
                <a:latin typeface="Times New Roman" panose="02020603050405020304" pitchFamily="18" charset="0"/>
              </a:defRPr>
            </a:lvl4pPr>
            <a:lvl5pPr marL="2057400" indent="-228600" defTabSz="912813">
              <a:spcBef>
                <a:spcPct val="20000"/>
              </a:spcBef>
              <a:buChar char="»"/>
              <a:defRPr sz="2000">
                <a:solidFill>
                  <a:schemeClr val="tx1"/>
                </a:solidFill>
                <a:latin typeface="Times New Roman" panose="02020603050405020304" pitchFamily="18" charset="0"/>
              </a:defRPr>
            </a:lvl5pPr>
            <a:lvl6pPr marL="2514600" indent="-228600" defTabSz="912813"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defTabSz="912813"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defTabSz="912813"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defTabSz="912813"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2400"/>
          </a:p>
          <a:p>
            <a:pPr>
              <a:spcBef>
                <a:spcPct val="0"/>
              </a:spcBef>
              <a:buFontTx/>
              <a:buNone/>
            </a:pPr>
            <a:endParaRPr lang="en-US" altLang="en-US" sz="2400"/>
          </a:p>
        </p:txBody>
      </p:sp>
      <p:graphicFrame>
        <p:nvGraphicFramePr>
          <p:cNvPr id="5" name="Group 3"/>
          <p:cNvGraphicFramePr>
            <a:graphicFrameLocks noGrp="1"/>
          </p:cNvGraphicFramePr>
          <p:nvPr>
            <p:extLst>
              <p:ext uri="{D42A27DB-BD31-4B8C-83A1-F6EECF244321}">
                <p14:modId xmlns:p14="http://schemas.microsoft.com/office/powerpoint/2010/main" val="704605280"/>
              </p:ext>
            </p:extLst>
          </p:nvPr>
        </p:nvGraphicFramePr>
        <p:xfrm>
          <a:off x="337904" y="1353519"/>
          <a:ext cx="11285824" cy="4566833"/>
        </p:xfrm>
        <a:graphic>
          <a:graphicData uri="http://schemas.openxmlformats.org/drawingml/2006/table">
            <a:tbl>
              <a:tblPr/>
              <a:tblGrid>
                <a:gridCol w="3761251"/>
                <a:gridCol w="3763322"/>
                <a:gridCol w="3761251"/>
              </a:tblGrid>
              <a:tr h="1126826">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200" b="1" i="0" u="none" strike="noStrike" cap="none" normalizeH="0" baseline="0" dirty="0" err="1" smtClean="0">
                          <a:ln>
                            <a:noFill/>
                          </a:ln>
                          <a:solidFill>
                            <a:schemeClr val="tx1"/>
                          </a:solidFill>
                          <a:effectLst/>
                          <a:latin typeface="Arial" charset="0"/>
                        </a:rPr>
                        <a:t>Mức</a:t>
                      </a:r>
                      <a:r>
                        <a:rPr kumimoji="0" lang="en-US" sz="2200" b="1" i="0" u="none" strike="noStrike" cap="none" normalizeH="0" baseline="0" dirty="0" smtClean="0">
                          <a:ln>
                            <a:noFill/>
                          </a:ln>
                          <a:solidFill>
                            <a:schemeClr val="tx1"/>
                          </a:solidFill>
                          <a:effectLst/>
                          <a:latin typeface="Arial" charset="0"/>
                        </a:rPr>
                        <a:t> </a:t>
                      </a:r>
                      <a:r>
                        <a:rPr kumimoji="0" lang="en-US" sz="2200" b="1" i="0" u="none" strike="noStrike" cap="none" normalizeH="0" baseline="0" dirty="0" err="1" smtClean="0">
                          <a:ln>
                            <a:noFill/>
                          </a:ln>
                          <a:solidFill>
                            <a:schemeClr val="tx1"/>
                          </a:solidFill>
                          <a:effectLst/>
                          <a:latin typeface="Arial" charset="0"/>
                        </a:rPr>
                        <a:t>độ</a:t>
                      </a:r>
                      <a:r>
                        <a:rPr kumimoji="0" lang="en-US" sz="2200" b="1" i="0" u="none" strike="noStrike" cap="none" normalizeH="0" baseline="0" dirty="0" smtClean="0">
                          <a:ln>
                            <a:noFill/>
                          </a:ln>
                          <a:solidFill>
                            <a:schemeClr val="tx1"/>
                          </a:solidFill>
                          <a:effectLst/>
                          <a:latin typeface="Arial" charset="0"/>
                        </a:rPr>
                        <a:t> </a:t>
                      </a:r>
                      <a:r>
                        <a:rPr kumimoji="0" lang="en-US" sz="2200" b="1" i="0" u="none" strike="noStrike" cap="none" normalizeH="0" baseline="0" dirty="0" err="1" smtClean="0">
                          <a:ln>
                            <a:noFill/>
                          </a:ln>
                          <a:solidFill>
                            <a:schemeClr val="tx1"/>
                          </a:solidFill>
                          <a:effectLst/>
                          <a:latin typeface="Arial" charset="0"/>
                        </a:rPr>
                        <a:t>đau</a:t>
                      </a:r>
                      <a:endParaRPr kumimoji="0" lang="en-US" sz="2200" b="1" i="0" u="none" strike="noStrike" cap="none" normalizeH="0" baseline="0" dirty="0" smtClean="0">
                        <a:ln>
                          <a:noFill/>
                        </a:ln>
                        <a:solidFill>
                          <a:schemeClr val="tx1"/>
                        </a:solidFill>
                        <a:effectLst/>
                        <a:latin typeface="Arial" charset="0"/>
                      </a:endParaRPr>
                    </a:p>
                  </a:txBody>
                  <a:tcPr marL="90407" marR="90407" marT="46391" marB="46391"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200" b="1" i="0" u="none" strike="noStrike" cap="none" normalizeH="0" baseline="0" smtClean="0">
                          <a:ln>
                            <a:noFill/>
                          </a:ln>
                          <a:solidFill>
                            <a:schemeClr val="tx1"/>
                          </a:solidFill>
                          <a:effectLst/>
                          <a:latin typeface="Arial" charset="0"/>
                        </a:rPr>
                        <a:t>Thuốc giảm đau </a:t>
                      </a:r>
                    </a:p>
                  </a:txBody>
                  <a:tcPr marL="90407" marR="90407" marT="46391" marB="46391"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200" b="1" i="0" u="none" strike="noStrike" cap="none" normalizeH="0" baseline="0" smtClean="0">
                          <a:ln>
                            <a:noFill/>
                          </a:ln>
                          <a:solidFill>
                            <a:schemeClr val="tx1"/>
                          </a:solidFill>
                          <a:effectLst/>
                          <a:latin typeface="Arial" charset="0"/>
                        </a:rPr>
                        <a:t>Ví dụ</a:t>
                      </a:r>
                    </a:p>
                  </a:txBody>
                  <a:tcPr marL="90407" marR="90407" marT="46391" marB="46391"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r>
              <a:tr h="1190608">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200" b="0" i="0" u="none" strike="noStrike" cap="none" normalizeH="0" baseline="0" smtClean="0">
                          <a:ln>
                            <a:noFill/>
                          </a:ln>
                          <a:solidFill>
                            <a:schemeClr val="tx1"/>
                          </a:solidFill>
                          <a:effectLst/>
                          <a:latin typeface="Arial" charset="0"/>
                        </a:rPr>
                        <a:t>Nhẹ </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sz="2200" b="0" i="0" u="none" strike="noStrike" cap="none" normalizeH="0" baseline="0" smtClean="0">
                          <a:ln>
                            <a:noFill/>
                          </a:ln>
                          <a:solidFill>
                            <a:schemeClr val="tx1"/>
                          </a:solidFill>
                          <a:effectLst/>
                          <a:latin typeface="Arial" charset="0"/>
                        </a:rPr>
                        <a:t>(điểm đau 1-3) </a:t>
                      </a:r>
                    </a:p>
                  </a:txBody>
                  <a:tcPr marL="90407" marR="90407" marT="46391" marB="46391"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200" b="0" i="0" u="none" strike="noStrike" cap="none" normalizeH="0" baseline="0" dirty="0" smtClean="0">
                          <a:ln>
                            <a:noFill/>
                          </a:ln>
                          <a:solidFill>
                            <a:schemeClr val="tx1"/>
                          </a:solidFill>
                          <a:effectLst/>
                          <a:latin typeface="Arial" charset="0"/>
                        </a:rPr>
                        <a:t>Acetaminophen, </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sz="2200" b="0" i="0" u="none" strike="noStrike" cap="none" normalizeH="0" baseline="0" dirty="0" err="1" smtClean="0">
                          <a:ln>
                            <a:noFill/>
                          </a:ln>
                          <a:solidFill>
                            <a:schemeClr val="tx1"/>
                          </a:solidFill>
                          <a:effectLst/>
                          <a:latin typeface="Arial" charset="0"/>
                        </a:rPr>
                        <a:t>kháng</a:t>
                      </a:r>
                      <a:r>
                        <a:rPr kumimoji="0" lang="en-US" sz="2200" b="0" i="0" u="none" strike="noStrike" cap="none" normalizeH="0" baseline="0" dirty="0" smtClean="0">
                          <a:ln>
                            <a:noFill/>
                          </a:ln>
                          <a:solidFill>
                            <a:schemeClr val="tx1"/>
                          </a:solidFill>
                          <a:effectLst/>
                          <a:latin typeface="Arial" charset="0"/>
                        </a:rPr>
                        <a:t> </a:t>
                      </a:r>
                      <a:r>
                        <a:rPr kumimoji="0" lang="en-US" sz="2200" b="0" i="0" u="none" strike="noStrike" cap="none" normalizeH="0" baseline="0" dirty="0" err="1" smtClean="0">
                          <a:ln>
                            <a:noFill/>
                          </a:ln>
                          <a:solidFill>
                            <a:schemeClr val="tx1"/>
                          </a:solidFill>
                          <a:effectLst/>
                          <a:latin typeface="Arial" charset="0"/>
                        </a:rPr>
                        <a:t>viêm</a:t>
                      </a:r>
                      <a:r>
                        <a:rPr kumimoji="0" lang="en-US" sz="2200" b="0" i="0" u="none" strike="noStrike" cap="none" normalizeH="0" baseline="0" dirty="0" smtClean="0">
                          <a:ln>
                            <a:noFill/>
                          </a:ln>
                          <a:solidFill>
                            <a:schemeClr val="tx1"/>
                          </a:solidFill>
                          <a:effectLst/>
                          <a:latin typeface="Arial" charset="0"/>
                        </a:rPr>
                        <a:t> </a:t>
                      </a:r>
                      <a:r>
                        <a:rPr kumimoji="0" lang="en-US" sz="2200" b="0" i="0" u="none" strike="noStrike" cap="none" normalizeH="0" baseline="0" dirty="0" err="1" smtClean="0">
                          <a:ln>
                            <a:noFill/>
                          </a:ln>
                          <a:solidFill>
                            <a:schemeClr val="tx1"/>
                          </a:solidFill>
                          <a:effectLst/>
                          <a:latin typeface="Arial" charset="0"/>
                        </a:rPr>
                        <a:t>không</a:t>
                      </a:r>
                      <a:r>
                        <a:rPr kumimoji="0" lang="en-US" sz="2200" b="0" i="0" u="none" strike="noStrike" cap="none" normalizeH="0" baseline="0" dirty="0" smtClean="0">
                          <a:ln>
                            <a:noFill/>
                          </a:ln>
                          <a:solidFill>
                            <a:schemeClr val="tx1"/>
                          </a:solidFill>
                          <a:effectLst/>
                          <a:latin typeface="Arial" charset="0"/>
                        </a:rPr>
                        <a:t> steroid (NSAIDs)</a:t>
                      </a:r>
                    </a:p>
                  </a:txBody>
                  <a:tcPr marL="90407" marR="90407" marT="46391" marB="46391"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200" b="0" i="0" u="none" strike="noStrike" cap="none" normalizeH="0" baseline="0" smtClean="0">
                          <a:ln>
                            <a:noFill/>
                          </a:ln>
                          <a:solidFill>
                            <a:schemeClr val="tx1"/>
                          </a:solidFill>
                          <a:effectLst/>
                          <a:latin typeface="Arial" charset="0"/>
                        </a:rPr>
                        <a:t>Tylenol® , ibuprofen (Motrin®), naproxen (Naprosyn®) </a:t>
                      </a:r>
                      <a:endParaRPr kumimoji="0" lang="en-US" sz="2200" b="0" i="0" u="none" strike="noStrike" cap="none" normalizeH="0" baseline="0" smtClean="0">
                        <a:ln>
                          <a:noFill/>
                        </a:ln>
                        <a:solidFill>
                          <a:schemeClr val="tx1"/>
                        </a:solidFill>
                        <a:effectLst/>
                        <a:latin typeface="VNI-Helve" pitchFamily="2" charset="0"/>
                      </a:endParaRPr>
                    </a:p>
                  </a:txBody>
                  <a:tcPr marL="90407" marR="90407" marT="46391" marB="46391"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r>
              <a:tr h="1123991">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200" b="0" i="0" u="none" strike="noStrike" cap="none" normalizeH="0" baseline="0" smtClean="0">
                          <a:ln>
                            <a:noFill/>
                          </a:ln>
                          <a:solidFill>
                            <a:schemeClr val="tx1"/>
                          </a:solidFill>
                          <a:effectLst/>
                          <a:latin typeface="Arial" charset="0"/>
                        </a:rPr>
                        <a:t>Vừa</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sz="2200" b="0" i="0" u="none" strike="noStrike" cap="none" normalizeH="0" baseline="0" smtClean="0">
                          <a:ln>
                            <a:noFill/>
                          </a:ln>
                          <a:solidFill>
                            <a:schemeClr val="tx1"/>
                          </a:solidFill>
                          <a:effectLst/>
                          <a:latin typeface="Arial" charset="0"/>
                        </a:rPr>
                        <a:t>(điểm đau 4-6) </a:t>
                      </a:r>
                    </a:p>
                  </a:txBody>
                  <a:tcPr marL="90407" marR="90407" marT="46391" marB="46391"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200" b="0" i="0" u="none" strike="noStrike" cap="none" normalizeH="0" baseline="0" dirty="0" smtClean="0">
                          <a:ln>
                            <a:noFill/>
                          </a:ln>
                          <a:solidFill>
                            <a:schemeClr val="tx1"/>
                          </a:solidFill>
                          <a:effectLst/>
                          <a:latin typeface="Arial" charset="0"/>
                        </a:rPr>
                        <a:t>Acetaminophen,</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sz="2200" b="0" i="0" u="none" strike="noStrike" cap="none" normalizeH="0" baseline="0" dirty="0" err="1" smtClean="0">
                          <a:ln>
                            <a:noFill/>
                          </a:ln>
                          <a:solidFill>
                            <a:schemeClr val="tx1"/>
                          </a:solidFill>
                          <a:effectLst/>
                          <a:latin typeface="Arial" charset="0"/>
                        </a:rPr>
                        <a:t>hoặc</a:t>
                      </a:r>
                      <a:r>
                        <a:rPr kumimoji="0" lang="en-US" sz="2200" b="0" i="0" u="none" strike="noStrike" cap="none" normalizeH="0" baseline="0" dirty="0" smtClean="0">
                          <a:ln>
                            <a:noFill/>
                          </a:ln>
                          <a:solidFill>
                            <a:schemeClr val="tx1"/>
                          </a:solidFill>
                          <a:effectLst/>
                          <a:latin typeface="Arial" charset="0"/>
                        </a:rPr>
                        <a:t> </a:t>
                      </a:r>
                      <a:r>
                        <a:rPr kumimoji="0" lang="en-US" sz="2200" b="0" i="0" u="none" strike="noStrike" cap="none" normalizeH="0" baseline="0" dirty="0" err="1" smtClean="0">
                          <a:ln>
                            <a:noFill/>
                          </a:ln>
                          <a:solidFill>
                            <a:schemeClr val="tx1"/>
                          </a:solidFill>
                          <a:effectLst/>
                          <a:latin typeface="Arial" charset="0"/>
                        </a:rPr>
                        <a:t>kết</a:t>
                      </a:r>
                      <a:r>
                        <a:rPr kumimoji="0" lang="en-US" sz="2200" b="0" i="0" u="none" strike="noStrike" cap="none" normalizeH="0" baseline="0" dirty="0" smtClean="0">
                          <a:ln>
                            <a:noFill/>
                          </a:ln>
                          <a:solidFill>
                            <a:schemeClr val="tx1"/>
                          </a:solidFill>
                          <a:effectLst/>
                          <a:latin typeface="Arial" charset="0"/>
                        </a:rPr>
                        <a:t> </a:t>
                      </a:r>
                      <a:r>
                        <a:rPr kumimoji="0" lang="en-US" sz="2200" b="0" i="0" u="none" strike="noStrike" cap="none" normalizeH="0" baseline="0" dirty="0" err="1" smtClean="0">
                          <a:ln>
                            <a:noFill/>
                          </a:ln>
                          <a:solidFill>
                            <a:schemeClr val="tx1"/>
                          </a:solidFill>
                          <a:effectLst/>
                          <a:latin typeface="Arial" charset="0"/>
                        </a:rPr>
                        <a:t>hợp</a:t>
                      </a:r>
                      <a:endParaRPr kumimoji="0" lang="en-US" sz="2200" b="0" i="0" u="none" strike="noStrike" cap="none" normalizeH="0" baseline="0" dirty="0" smtClean="0">
                        <a:ln>
                          <a:noFill/>
                        </a:ln>
                        <a:solidFill>
                          <a:schemeClr val="tx1"/>
                        </a:solidFill>
                        <a:effectLst/>
                        <a:latin typeface="Arial" charset="0"/>
                      </a:endParaRPr>
                    </a:p>
                    <a:p>
                      <a:pPr marL="0" marR="0" lvl="0" indent="0" algn="ctr" defTabSz="914400" rtl="0" eaLnBrk="1" fontAlgn="base" latinLnBrk="0" hangingPunct="1">
                        <a:lnSpc>
                          <a:spcPct val="100000"/>
                        </a:lnSpc>
                        <a:spcBef>
                          <a:spcPct val="0"/>
                        </a:spcBef>
                        <a:spcAft>
                          <a:spcPct val="0"/>
                        </a:spcAft>
                        <a:buClrTx/>
                        <a:buSzTx/>
                        <a:buFontTx/>
                        <a:buNone/>
                        <a:tabLst/>
                      </a:pPr>
                      <a:r>
                        <a:rPr kumimoji="0" lang="en-US" sz="2200" b="0" i="0" u="none" strike="noStrike" cap="none" normalizeH="0" baseline="0" dirty="0" smtClean="0">
                          <a:ln>
                            <a:noFill/>
                          </a:ln>
                          <a:solidFill>
                            <a:schemeClr val="tx1"/>
                          </a:solidFill>
                          <a:effectLst/>
                          <a:latin typeface="Arial" charset="0"/>
                        </a:rPr>
                        <a:t> NSAID/codeine</a:t>
                      </a:r>
                    </a:p>
                  </a:txBody>
                  <a:tcPr marL="90407" marR="90407" marT="46391" marB="46391"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200" b="0" i="0" u="none" strike="noStrike" cap="none" normalizeH="0" baseline="0" dirty="0" err="1" smtClean="0">
                          <a:ln>
                            <a:noFill/>
                          </a:ln>
                          <a:solidFill>
                            <a:schemeClr val="tx1"/>
                          </a:solidFill>
                          <a:effectLst/>
                          <a:latin typeface="Arial" charset="0"/>
                        </a:rPr>
                        <a:t>Toradol</a:t>
                      </a:r>
                      <a:r>
                        <a:rPr kumimoji="0" lang="en-US" sz="2200" b="0" i="0" u="none" strike="noStrike" cap="none" normalizeH="0" baseline="0" dirty="0" smtClean="0">
                          <a:ln>
                            <a:noFill/>
                          </a:ln>
                          <a:solidFill>
                            <a:schemeClr val="tx1"/>
                          </a:solidFill>
                          <a:effectLst/>
                          <a:latin typeface="Arial" charset="0"/>
                        </a:rPr>
                        <a:t>® , </a:t>
                      </a:r>
                      <a:r>
                        <a:rPr kumimoji="0" lang="en-US" sz="2200" b="0" i="0" u="none" strike="noStrike" cap="none" normalizeH="0" baseline="0" dirty="0" err="1" smtClean="0">
                          <a:ln>
                            <a:noFill/>
                          </a:ln>
                          <a:solidFill>
                            <a:schemeClr val="tx1"/>
                          </a:solidFill>
                          <a:effectLst/>
                          <a:latin typeface="Arial" charset="0"/>
                        </a:rPr>
                        <a:t>Vicodin</a:t>
                      </a:r>
                      <a:r>
                        <a:rPr kumimoji="0" lang="en-US" sz="2200" b="0" i="0" u="none" strike="noStrike" cap="none" normalizeH="0" baseline="0" dirty="0" smtClean="0">
                          <a:ln>
                            <a:noFill/>
                          </a:ln>
                          <a:solidFill>
                            <a:schemeClr val="tx1"/>
                          </a:solidFill>
                          <a:effectLst/>
                          <a:latin typeface="Arial" charset="0"/>
                        </a:rPr>
                        <a:t>®, </a:t>
                      </a:r>
                      <a:r>
                        <a:rPr kumimoji="0" lang="en-US" sz="2200" b="0" i="0" u="none" strike="noStrike" cap="none" normalizeH="0" baseline="0" dirty="0" err="1" smtClean="0">
                          <a:ln>
                            <a:noFill/>
                          </a:ln>
                          <a:solidFill>
                            <a:schemeClr val="tx1"/>
                          </a:solidFill>
                          <a:effectLst/>
                          <a:latin typeface="Arial" charset="0"/>
                        </a:rPr>
                        <a:t>Tylox</a:t>
                      </a:r>
                      <a:r>
                        <a:rPr kumimoji="0" lang="en-US" sz="2200" b="0" i="0" u="none" strike="noStrike" cap="none" normalizeH="0" baseline="0" dirty="0" smtClean="0">
                          <a:ln>
                            <a:noFill/>
                          </a:ln>
                          <a:solidFill>
                            <a:schemeClr val="tx1"/>
                          </a:solidFill>
                          <a:effectLst/>
                          <a:latin typeface="Arial" charset="0"/>
                        </a:rPr>
                        <a:t>®, Tylenol® with codeine</a:t>
                      </a:r>
                      <a:endParaRPr kumimoji="0" lang="en-US" sz="2200" b="0" i="0" u="none" strike="noStrike" cap="none" normalizeH="0" baseline="0" dirty="0" smtClean="0">
                        <a:ln>
                          <a:noFill/>
                        </a:ln>
                        <a:solidFill>
                          <a:schemeClr val="tx1"/>
                        </a:solidFill>
                        <a:effectLst/>
                        <a:latin typeface="VNI-Helve" pitchFamily="2" charset="0"/>
                      </a:endParaRPr>
                    </a:p>
                  </a:txBody>
                  <a:tcPr marL="90407" marR="90407" marT="46391" marB="46391"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r>
              <a:tr h="1125408">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200" b="0" i="0" u="none" strike="noStrike" cap="none" normalizeH="0" baseline="0" smtClean="0">
                          <a:ln>
                            <a:noFill/>
                          </a:ln>
                          <a:solidFill>
                            <a:schemeClr val="tx1"/>
                          </a:solidFill>
                          <a:effectLst/>
                          <a:latin typeface="Arial" charset="0"/>
                        </a:rPr>
                        <a:t>Nặng</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sz="2200" b="0" i="0" u="none" strike="noStrike" cap="none" normalizeH="0" baseline="0" smtClean="0">
                          <a:ln>
                            <a:noFill/>
                          </a:ln>
                          <a:solidFill>
                            <a:schemeClr val="tx1"/>
                          </a:solidFill>
                          <a:effectLst/>
                          <a:latin typeface="Arial" charset="0"/>
                        </a:rPr>
                        <a:t>(điểm đau 7-10) </a:t>
                      </a:r>
                    </a:p>
                  </a:txBody>
                  <a:tcPr marL="90407" marR="90407" marT="46391" marB="46391"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200" b="0" i="0" u="none" strike="noStrike" cap="none" normalizeH="0" baseline="0" smtClean="0">
                          <a:ln>
                            <a:noFill/>
                          </a:ln>
                          <a:solidFill>
                            <a:schemeClr val="tx1"/>
                          </a:solidFill>
                          <a:effectLst/>
                          <a:latin typeface="Arial" charset="0"/>
                        </a:rPr>
                        <a:t>Morphine</a:t>
                      </a:r>
                      <a:endParaRPr kumimoji="0" lang="en-US" sz="2200" b="0" i="0" u="none" strike="noStrike" cap="none" normalizeH="0" baseline="0" smtClean="0">
                        <a:ln>
                          <a:noFill/>
                        </a:ln>
                        <a:solidFill>
                          <a:schemeClr val="tx1"/>
                        </a:solidFill>
                        <a:effectLst/>
                        <a:latin typeface="VNI-Helve" pitchFamily="2" charset="0"/>
                      </a:endParaRPr>
                    </a:p>
                  </a:txBody>
                  <a:tcPr marL="90407" marR="90407" marT="46391" marB="46391"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200" b="0" i="0" u="none" strike="noStrike" cap="none" normalizeH="0" baseline="0" dirty="0" smtClean="0">
                          <a:ln>
                            <a:noFill/>
                          </a:ln>
                          <a:solidFill>
                            <a:schemeClr val="tx1"/>
                          </a:solidFill>
                          <a:effectLst/>
                          <a:latin typeface="Arial" charset="0"/>
                        </a:rPr>
                        <a:t>Morphine, </a:t>
                      </a:r>
                      <a:r>
                        <a:rPr kumimoji="0" lang="en-US" sz="2200" b="0" i="0" u="none" strike="noStrike" cap="none" normalizeH="0" baseline="0" dirty="0" err="1" smtClean="0">
                          <a:ln>
                            <a:noFill/>
                          </a:ln>
                          <a:solidFill>
                            <a:schemeClr val="tx1"/>
                          </a:solidFill>
                          <a:effectLst/>
                          <a:latin typeface="Arial" charset="0"/>
                        </a:rPr>
                        <a:t>hydromorphone</a:t>
                      </a:r>
                      <a:r>
                        <a:rPr kumimoji="0" lang="en-US" sz="2200" b="0" i="0" u="none" strike="noStrike" cap="none" normalizeH="0" baseline="0" dirty="0" smtClean="0">
                          <a:ln>
                            <a:noFill/>
                          </a:ln>
                          <a:solidFill>
                            <a:schemeClr val="tx1"/>
                          </a:solidFill>
                          <a:effectLst/>
                          <a:latin typeface="Arial" charset="0"/>
                        </a:rPr>
                        <a:t> (</a:t>
                      </a:r>
                      <a:r>
                        <a:rPr kumimoji="0" lang="en-US" sz="2200" b="0" i="0" u="none" strike="noStrike" cap="none" normalizeH="0" baseline="0" dirty="0" err="1" smtClean="0">
                          <a:ln>
                            <a:noFill/>
                          </a:ln>
                          <a:solidFill>
                            <a:schemeClr val="tx1"/>
                          </a:solidFill>
                          <a:effectLst/>
                          <a:latin typeface="Arial" charset="0"/>
                        </a:rPr>
                        <a:t>Dilaudid</a:t>
                      </a:r>
                      <a:r>
                        <a:rPr kumimoji="0" lang="en-US" sz="2200" b="0" i="0" u="none" strike="noStrike" cap="none" normalizeH="0" baseline="0" dirty="0" smtClean="0">
                          <a:ln>
                            <a:noFill/>
                          </a:ln>
                          <a:solidFill>
                            <a:schemeClr val="tx1"/>
                          </a:solidFill>
                          <a:effectLst/>
                          <a:latin typeface="Arial" charset="0"/>
                        </a:rPr>
                        <a:t>®), </a:t>
                      </a:r>
                      <a:r>
                        <a:rPr kumimoji="0" lang="en-US" sz="2200" b="0" i="0" u="none" strike="noStrike" cap="none" normalizeH="0" baseline="0" dirty="0" err="1" smtClean="0">
                          <a:ln>
                            <a:noFill/>
                          </a:ln>
                          <a:solidFill>
                            <a:schemeClr val="tx1"/>
                          </a:solidFill>
                          <a:effectLst/>
                          <a:latin typeface="Arial" charset="0"/>
                        </a:rPr>
                        <a:t>fentanyl</a:t>
                      </a:r>
                      <a:r>
                        <a:rPr kumimoji="0" lang="en-US" sz="2200" b="0" i="0" u="none" strike="noStrike" cap="none" normalizeH="0" baseline="0" dirty="0" smtClean="0">
                          <a:ln>
                            <a:noFill/>
                          </a:ln>
                          <a:solidFill>
                            <a:schemeClr val="tx1"/>
                          </a:solidFill>
                          <a:effectLst/>
                          <a:latin typeface="Arial" charset="0"/>
                        </a:rPr>
                        <a:t> </a:t>
                      </a:r>
                      <a:endParaRPr kumimoji="0" lang="en-US" sz="2200" b="0" i="0" u="none" strike="noStrike" cap="none" normalizeH="0" baseline="0" dirty="0" smtClean="0">
                        <a:ln>
                          <a:noFill/>
                        </a:ln>
                        <a:solidFill>
                          <a:schemeClr val="tx1"/>
                        </a:solidFill>
                        <a:effectLst/>
                        <a:latin typeface="VNI-Helve" pitchFamily="2" charset="0"/>
                      </a:endParaRPr>
                    </a:p>
                  </a:txBody>
                  <a:tcPr marL="90407" marR="90407" marT="46391" marB="46391"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146939779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Flowchart: Process 77"/>
          <p:cNvSpPr/>
          <p:nvPr/>
        </p:nvSpPr>
        <p:spPr>
          <a:xfrm>
            <a:off x="5252785" y="4972050"/>
            <a:ext cx="1605862" cy="439369"/>
          </a:xfrm>
          <a:prstGeom prst="flowChartProcess">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smtClean="0">
                <a:solidFill>
                  <a:schemeClr val="tx1"/>
                </a:solidFill>
                <a:latin typeface="Arial" panose="020B0604020202020204" pitchFamily="34" charset="0"/>
                <a:cs typeface="Arial" panose="020B0604020202020204" pitchFamily="34" charset="0"/>
              </a:rPr>
              <a:t>Spinoreticular </a:t>
            </a:r>
            <a:endParaRPr lang="en-US" sz="1600" b="1">
              <a:solidFill>
                <a:schemeClr val="tx1"/>
              </a:solidFill>
              <a:latin typeface="Arial" panose="020B0604020202020204" pitchFamily="34" charset="0"/>
              <a:cs typeface="Arial" panose="020B0604020202020204" pitchFamily="34" charset="0"/>
            </a:endParaRPr>
          </a:p>
        </p:txBody>
      </p:sp>
      <p:sp>
        <p:nvSpPr>
          <p:cNvPr id="3" name="Oval 2" descr="Newsprint"/>
          <p:cNvSpPr>
            <a:spLocks noChangeArrowheads="1"/>
          </p:cNvSpPr>
          <p:nvPr/>
        </p:nvSpPr>
        <p:spPr bwMode="auto">
          <a:xfrm>
            <a:off x="4975496" y="612094"/>
            <a:ext cx="2273300" cy="895350"/>
          </a:xfrm>
          <a:prstGeom prst="ellipse">
            <a:avLst/>
          </a:prstGeom>
          <a:blipFill>
            <a:blip r:embed="rId3"/>
            <a:tile tx="0" ty="0" sx="100000" sy="100000" flip="none" algn="tl"/>
          </a:blipFill>
          <a:ln w="38100">
            <a:solidFill>
              <a:srgbClr val="000000"/>
            </a:solidFill>
            <a:round/>
            <a:headEnd/>
            <a:tailEnd/>
          </a:ln>
          <a:effectLst>
            <a:outerShdw dist="35921" dir="2700000" algn="ctr" rotWithShape="0">
              <a:srgbClr val="FFFF00"/>
            </a:outerShdw>
          </a:effectLst>
          <a:scene3d>
            <a:camera prst="orthographicFront"/>
            <a:lightRig rig="threePt" dir="t"/>
          </a:scene3d>
          <a:sp3d>
            <a:bevelT/>
          </a:sp3d>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Arial" panose="020B0604020202020204" pitchFamily="34" charset="0"/>
            </a:endParaRPr>
          </a:p>
        </p:txBody>
      </p:sp>
      <p:sp>
        <p:nvSpPr>
          <p:cNvPr id="4" name="Oval 3" descr="Newsprint"/>
          <p:cNvSpPr>
            <a:spLocks noChangeArrowheads="1"/>
          </p:cNvSpPr>
          <p:nvPr/>
        </p:nvSpPr>
        <p:spPr bwMode="auto">
          <a:xfrm>
            <a:off x="5359293" y="2141538"/>
            <a:ext cx="1435100" cy="919162"/>
          </a:xfrm>
          <a:prstGeom prst="ellipse">
            <a:avLst/>
          </a:prstGeom>
          <a:blipFill dpi="0" rotWithShape="0">
            <a:blip r:embed="rId4"/>
            <a:srcRect/>
            <a:tile tx="0" ty="0" sx="100000" sy="100000" flip="none" algn="tl"/>
          </a:blipFill>
          <a:ln w="38100">
            <a:solidFill>
              <a:srgbClr val="000000"/>
            </a:solidFill>
            <a:round/>
            <a:headEnd/>
            <a:tailEnd/>
          </a:ln>
          <a:effectLst>
            <a:outerShdw dist="35921" dir="2700000" algn="ctr" rotWithShape="0">
              <a:srgbClr val="FFFF00"/>
            </a:outerShdw>
          </a:effec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Arial" panose="020B0604020202020204" pitchFamily="34" charset="0"/>
            </a:endParaRPr>
          </a:p>
        </p:txBody>
      </p:sp>
      <p:sp>
        <p:nvSpPr>
          <p:cNvPr id="5" name="Oval 4" descr="Newsprint"/>
          <p:cNvSpPr>
            <a:spLocks noChangeArrowheads="1"/>
          </p:cNvSpPr>
          <p:nvPr/>
        </p:nvSpPr>
        <p:spPr bwMode="auto">
          <a:xfrm>
            <a:off x="5359293" y="3635375"/>
            <a:ext cx="1435100" cy="922338"/>
          </a:xfrm>
          <a:prstGeom prst="ellipse">
            <a:avLst/>
          </a:prstGeom>
          <a:blipFill dpi="0" rotWithShape="0">
            <a:blip r:embed="rId5"/>
            <a:srcRect/>
            <a:tile tx="0" ty="0" sx="100000" sy="100000" flip="none" algn="tl"/>
          </a:blipFill>
          <a:ln w="38100">
            <a:solidFill>
              <a:srgbClr val="000000"/>
            </a:solidFill>
            <a:round/>
            <a:headEnd/>
            <a:tailEnd/>
          </a:ln>
          <a:effectLst>
            <a:outerShdw dist="35921" dir="2700000" algn="ctr" rotWithShape="0">
              <a:srgbClr val="FFFF00"/>
            </a:outerShdw>
          </a:effec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Arial" panose="020B0604020202020204" pitchFamily="34" charset="0"/>
            </a:endParaRPr>
          </a:p>
        </p:txBody>
      </p:sp>
      <p:sp>
        <p:nvSpPr>
          <p:cNvPr id="6" name="Oval 5" descr="Newsprint"/>
          <p:cNvSpPr>
            <a:spLocks noChangeArrowheads="1"/>
          </p:cNvSpPr>
          <p:nvPr/>
        </p:nvSpPr>
        <p:spPr bwMode="auto">
          <a:xfrm>
            <a:off x="4402031" y="5476875"/>
            <a:ext cx="3349625" cy="1216555"/>
          </a:xfrm>
          <a:prstGeom prst="ellipse">
            <a:avLst/>
          </a:prstGeom>
          <a:blipFill dpi="0" rotWithShape="0">
            <a:blip r:embed="rId6"/>
            <a:srcRect/>
            <a:tile tx="0" ty="0" sx="100000" sy="100000" flip="none" algn="tl"/>
          </a:blipFill>
          <a:ln w="38100">
            <a:solidFill>
              <a:srgbClr val="000000"/>
            </a:solidFill>
            <a:round/>
            <a:headEnd/>
            <a:tailEnd/>
          </a:ln>
          <a:effectLst>
            <a:outerShdw dist="35921" dir="2700000" algn="ctr" rotWithShape="0">
              <a:schemeClr val="tx1"/>
            </a:outerShdw>
          </a:effec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Arial" panose="020B0604020202020204" pitchFamily="34" charset="0"/>
            </a:endParaRPr>
          </a:p>
        </p:txBody>
      </p:sp>
      <p:sp>
        <p:nvSpPr>
          <p:cNvPr id="7" name="Line 6"/>
          <p:cNvSpPr>
            <a:spLocks noChangeShapeType="1"/>
          </p:cNvSpPr>
          <p:nvPr/>
        </p:nvSpPr>
        <p:spPr bwMode="auto">
          <a:xfrm flipV="1">
            <a:off x="6080018" y="1468438"/>
            <a:ext cx="0" cy="1150937"/>
          </a:xfrm>
          <a:prstGeom prst="line">
            <a:avLst/>
          </a:prstGeom>
          <a:noFill/>
          <a:ln w="57150">
            <a:solidFill>
              <a:srgbClr val="FF3300"/>
            </a:solidFill>
            <a:round/>
            <a:headEnd/>
            <a:tailEnd type="triangle" w="med" len="med"/>
          </a:ln>
          <a:effectLst>
            <a:outerShdw dist="35921" dir="2700000" algn="ctr" rotWithShape="0">
              <a:schemeClr val="tx1"/>
            </a:outerShdw>
          </a:effectLst>
          <a:extLst>
            <a:ext uri="{909E8E84-426E-40DD-AFC4-6F175D3DCCD1}">
              <a14:hiddenFill xmlns:a14="http://schemas.microsoft.com/office/drawing/2010/main">
                <a:noFill/>
              </a14:hiddenFill>
            </a:ext>
          </a:extLst>
        </p:spPr>
        <p:txBody>
          <a:bodyPr/>
          <a:lstStyle/>
          <a:p>
            <a:endParaRPr lang="en-US"/>
          </a:p>
        </p:txBody>
      </p:sp>
      <p:sp>
        <p:nvSpPr>
          <p:cNvPr id="8" name="Line 7"/>
          <p:cNvSpPr>
            <a:spLocks noChangeShapeType="1"/>
          </p:cNvSpPr>
          <p:nvPr/>
        </p:nvSpPr>
        <p:spPr bwMode="auto">
          <a:xfrm flipH="1" flipV="1">
            <a:off x="4524268" y="2141538"/>
            <a:ext cx="1074738" cy="573087"/>
          </a:xfrm>
          <a:prstGeom prst="line">
            <a:avLst/>
          </a:prstGeom>
          <a:noFill/>
          <a:ln w="57150">
            <a:solidFill>
              <a:srgbClr val="00FF00"/>
            </a:solidFill>
            <a:round/>
            <a:headEnd/>
            <a:tailEnd type="triangle" w="med" len="med"/>
          </a:ln>
          <a:effectLst>
            <a:outerShdw dist="35921" dir="2700000" algn="ctr" rotWithShape="0">
              <a:schemeClr val="tx1"/>
            </a:outerShdw>
          </a:effectLst>
          <a:extLst>
            <a:ext uri="{909E8E84-426E-40DD-AFC4-6F175D3DCCD1}">
              <a14:hiddenFill xmlns:a14="http://schemas.microsoft.com/office/drawing/2010/main">
                <a:noFill/>
              </a14:hiddenFill>
            </a:ext>
          </a:extLst>
        </p:spPr>
        <p:txBody>
          <a:bodyPr/>
          <a:lstStyle/>
          <a:p>
            <a:endParaRPr lang="en-US"/>
          </a:p>
        </p:txBody>
      </p:sp>
      <p:sp>
        <p:nvSpPr>
          <p:cNvPr id="9" name="Line 8"/>
          <p:cNvSpPr>
            <a:spLocks noChangeShapeType="1"/>
          </p:cNvSpPr>
          <p:nvPr/>
        </p:nvSpPr>
        <p:spPr bwMode="auto">
          <a:xfrm flipH="1">
            <a:off x="6556268" y="2141538"/>
            <a:ext cx="958850" cy="573087"/>
          </a:xfrm>
          <a:prstGeom prst="line">
            <a:avLst/>
          </a:prstGeom>
          <a:noFill/>
          <a:ln w="57150">
            <a:solidFill>
              <a:srgbClr val="66CCFF"/>
            </a:solidFill>
            <a:round/>
            <a:headEnd/>
            <a:tailEnd type="triangle" w="med" len="med"/>
          </a:ln>
          <a:effectLst>
            <a:outerShdw dist="35921" dir="2700000" algn="ctr" rotWithShape="0">
              <a:schemeClr val="tx1"/>
            </a:outerShdw>
          </a:effectLst>
          <a:extLst>
            <a:ext uri="{909E8E84-426E-40DD-AFC4-6F175D3DCCD1}">
              <a14:hiddenFill xmlns:a14="http://schemas.microsoft.com/office/drawing/2010/main">
                <a:noFill/>
              </a14:hiddenFill>
            </a:ext>
          </a:extLst>
        </p:spPr>
        <p:txBody>
          <a:bodyPr/>
          <a:lstStyle/>
          <a:p>
            <a:endParaRPr lang="en-US"/>
          </a:p>
        </p:txBody>
      </p:sp>
      <p:sp>
        <p:nvSpPr>
          <p:cNvPr id="10" name="Line 9"/>
          <p:cNvSpPr>
            <a:spLocks noChangeShapeType="1"/>
          </p:cNvSpPr>
          <p:nvPr/>
        </p:nvSpPr>
        <p:spPr bwMode="auto">
          <a:xfrm flipV="1">
            <a:off x="4967974" y="2864379"/>
            <a:ext cx="598488" cy="3570288"/>
          </a:xfrm>
          <a:prstGeom prst="line">
            <a:avLst/>
          </a:prstGeom>
          <a:noFill/>
          <a:ln w="57150">
            <a:solidFill>
              <a:srgbClr val="00FF00"/>
            </a:solidFill>
            <a:round/>
            <a:headEnd/>
            <a:tailEnd type="triangle" w="med" len="med"/>
          </a:ln>
          <a:effectLst>
            <a:outerShdw dist="35921" dir="2700000" algn="ctr" rotWithShape="0">
              <a:schemeClr val="tx1"/>
            </a:outerShdw>
          </a:effectLst>
          <a:extLst>
            <a:ext uri="{909E8E84-426E-40DD-AFC4-6F175D3DCCD1}">
              <a14:hiddenFill xmlns:a14="http://schemas.microsoft.com/office/drawing/2010/main">
                <a:noFill/>
              </a14:hiddenFill>
            </a:ext>
          </a:extLst>
        </p:spPr>
        <p:txBody>
          <a:bodyPr/>
          <a:lstStyle/>
          <a:p>
            <a:endParaRPr lang="en-US"/>
          </a:p>
        </p:txBody>
      </p:sp>
      <p:sp>
        <p:nvSpPr>
          <p:cNvPr id="11" name="Line 10"/>
          <p:cNvSpPr>
            <a:spLocks noChangeShapeType="1"/>
          </p:cNvSpPr>
          <p:nvPr/>
        </p:nvSpPr>
        <p:spPr bwMode="auto">
          <a:xfrm flipV="1">
            <a:off x="5000518" y="5899150"/>
            <a:ext cx="1793875" cy="461963"/>
          </a:xfrm>
          <a:prstGeom prst="line">
            <a:avLst/>
          </a:prstGeom>
          <a:noFill/>
          <a:ln w="38100">
            <a:solidFill>
              <a:srgbClr val="FFFF00"/>
            </a:solidFill>
            <a:round/>
            <a:headEnd/>
            <a:tailEnd/>
          </a:ln>
          <a:effectLst>
            <a:outerShdw dist="35921" dir="2700000" algn="ctr" rotWithShape="0">
              <a:schemeClr val="tx1"/>
            </a:outerShdw>
          </a:effectLst>
          <a:extLst>
            <a:ext uri="{909E8E84-426E-40DD-AFC4-6F175D3DCCD1}">
              <a14:hiddenFill xmlns:a14="http://schemas.microsoft.com/office/drawing/2010/main">
                <a:noFill/>
              </a14:hiddenFill>
            </a:ext>
          </a:extLst>
        </p:spPr>
        <p:txBody>
          <a:bodyPr/>
          <a:lstStyle/>
          <a:p>
            <a:endParaRPr lang="en-US"/>
          </a:p>
        </p:txBody>
      </p:sp>
      <p:sp>
        <p:nvSpPr>
          <p:cNvPr id="12" name="Oval 11"/>
          <p:cNvSpPr>
            <a:spLocks noChangeArrowheads="1"/>
          </p:cNvSpPr>
          <p:nvPr/>
        </p:nvSpPr>
        <p:spPr bwMode="auto">
          <a:xfrm>
            <a:off x="6676918" y="5786438"/>
            <a:ext cx="239713" cy="231775"/>
          </a:xfrm>
          <a:prstGeom prst="ellipse">
            <a:avLst/>
          </a:prstGeom>
          <a:solidFill>
            <a:srgbClr val="FFFF00"/>
          </a:solidFill>
          <a:ln w="38100">
            <a:solidFill>
              <a:srgbClr val="000000"/>
            </a:solidFill>
            <a:round/>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2400">
              <a:latin typeface="Arial" panose="020B0604020202020204" pitchFamily="34" charset="0"/>
            </a:endParaRPr>
          </a:p>
        </p:txBody>
      </p:sp>
      <p:sp>
        <p:nvSpPr>
          <p:cNvPr id="13" name="Line 12"/>
          <p:cNvSpPr>
            <a:spLocks noChangeShapeType="1"/>
          </p:cNvSpPr>
          <p:nvPr/>
        </p:nvSpPr>
        <p:spPr bwMode="auto">
          <a:xfrm>
            <a:off x="8816868" y="5699125"/>
            <a:ext cx="12700" cy="239713"/>
          </a:xfrm>
          <a:prstGeom prst="line">
            <a:avLst/>
          </a:prstGeom>
          <a:noFill/>
          <a:ln w="19050">
            <a:solidFill>
              <a:srgbClr val="FFFF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Line 13"/>
          <p:cNvSpPr>
            <a:spLocks noChangeShapeType="1"/>
          </p:cNvSpPr>
          <p:nvPr/>
        </p:nvSpPr>
        <p:spPr bwMode="auto">
          <a:xfrm flipH="1">
            <a:off x="7515118" y="5938838"/>
            <a:ext cx="1314450" cy="0"/>
          </a:xfrm>
          <a:prstGeom prst="line">
            <a:avLst/>
          </a:prstGeom>
          <a:noFill/>
          <a:ln w="57150">
            <a:solidFill>
              <a:srgbClr val="FFFF00"/>
            </a:solidFill>
            <a:round/>
            <a:headEnd/>
            <a:tailEnd type="triangle" w="med" len="med"/>
          </a:ln>
          <a:effectLst>
            <a:outerShdw dist="45791" dir="3378596" algn="ctr" rotWithShape="0">
              <a:schemeClr val="tx1"/>
            </a:outerShdw>
          </a:effectLst>
          <a:extLst>
            <a:ext uri="{909E8E84-426E-40DD-AFC4-6F175D3DCCD1}">
              <a14:hiddenFill xmlns:a14="http://schemas.microsoft.com/office/drawing/2010/main">
                <a:noFill/>
              </a14:hiddenFill>
            </a:ext>
          </a:extLst>
        </p:spPr>
        <p:txBody>
          <a:bodyPr/>
          <a:lstStyle/>
          <a:p>
            <a:endParaRPr lang="en-US"/>
          </a:p>
        </p:txBody>
      </p:sp>
      <p:sp>
        <p:nvSpPr>
          <p:cNvPr id="15" name="Line 14"/>
          <p:cNvSpPr>
            <a:spLocks noChangeShapeType="1"/>
          </p:cNvSpPr>
          <p:nvPr/>
        </p:nvSpPr>
        <p:spPr bwMode="auto">
          <a:xfrm>
            <a:off x="8829568" y="5938838"/>
            <a:ext cx="1077913" cy="0"/>
          </a:xfrm>
          <a:prstGeom prst="line">
            <a:avLst/>
          </a:prstGeom>
          <a:noFill/>
          <a:ln w="57150">
            <a:solidFill>
              <a:srgbClr val="FFFF00"/>
            </a:solidFill>
            <a:round/>
            <a:headEnd/>
            <a:tailEnd/>
          </a:ln>
          <a:effectLst>
            <a:outerShdw dist="45791" dir="3378596" algn="ctr" rotWithShape="0">
              <a:schemeClr val="tx1"/>
            </a:outerShdw>
          </a:effectLst>
          <a:extLst>
            <a:ext uri="{909E8E84-426E-40DD-AFC4-6F175D3DCCD1}">
              <a14:hiddenFill xmlns:a14="http://schemas.microsoft.com/office/drawing/2010/main">
                <a:noFill/>
              </a14:hiddenFill>
            </a:ext>
          </a:extLst>
        </p:spPr>
        <p:txBody>
          <a:bodyPr/>
          <a:lstStyle/>
          <a:p>
            <a:endParaRPr lang="en-US"/>
          </a:p>
        </p:txBody>
      </p:sp>
      <p:sp>
        <p:nvSpPr>
          <p:cNvPr id="16" name="Line 15"/>
          <p:cNvSpPr>
            <a:spLocks noChangeShapeType="1"/>
          </p:cNvSpPr>
          <p:nvPr/>
        </p:nvSpPr>
        <p:spPr bwMode="auto">
          <a:xfrm flipV="1">
            <a:off x="9785243" y="5821363"/>
            <a:ext cx="122238" cy="11747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 name="Line 16"/>
          <p:cNvSpPr>
            <a:spLocks noChangeShapeType="1"/>
          </p:cNvSpPr>
          <p:nvPr/>
        </p:nvSpPr>
        <p:spPr bwMode="auto">
          <a:xfrm>
            <a:off x="9785243" y="5938838"/>
            <a:ext cx="122238" cy="1143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 name="Oval 17"/>
          <p:cNvSpPr>
            <a:spLocks noChangeArrowheads="1"/>
          </p:cNvSpPr>
          <p:nvPr/>
        </p:nvSpPr>
        <p:spPr bwMode="auto">
          <a:xfrm>
            <a:off x="5957781" y="3979863"/>
            <a:ext cx="239712" cy="230187"/>
          </a:xfrm>
          <a:prstGeom prst="ellipse">
            <a:avLst/>
          </a:prstGeom>
          <a:solidFill>
            <a:srgbClr val="FF0000"/>
          </a:solidFill>
          <a:ln w="38100">
            <a:solidFill>
              <a:srgbClr val="000000"/>
            </a:solidFill>
            <a:round/>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2400">
              <a:latin typeface="Arial" panose="020B0604020202020204" pitchFamily="34" charset="0"/>
            </a:endParaRPr>
          </a:p>
        </p:txBody>
      </p:sp>
      <p:sp>
        <p:nvSpPr>
          <p:cNvPr id="19" name="Line 18"/>
          <p:cNvSpPr>
            <a:spLocks noChangeShapeType="1"/>
          </p:cNvSpPr>
          <p:nvPr/>
        </p:nvSpPr>
        <p:spPr bwMode="auto">
          <a:xfrm flipV="1">
            <a:off x="5297381" y="4232275"/>
            <a:ext cx="717550" cy="576263"/>
          </a:xfrm>
          <a:prstGeom prst="line">
            <a:avLst/>
          </a:prstGeom>
          <a:noFill/>
          <a:ln w="38100">
            <a:solidFill>
              <a:srgbClr val="FF3300"/>
            </a:solidFill>
            <a:round/>
            <a:headEnd/>
            <a:tailEnd type="triangle" w="med" len="med"/>
          </a:ln>
          <a:effectLst>
            <a:outerShdw dist="35921" dir="2700000" algn="ctr" rotWithShape="0">
              <a:schemeClr val="tx1"/>
            </a:outerShdw>
          </a:effectLst>
          <a:extLst>
            <a:ext uri="{909E8E84-426E-40DD-AFC4-6F175D3DCCD1}">
              <a14:hiddenFill xmlns:a14="http://schemas.microsoft.com/office/drawing/2010/main">
                <a:noFill/>
              </a14:hiddenFill>
            </a:ext>
          </a:extLst>
        </p:spPr>
        <p:txBody>
          <a:bodyPr/>
          <a:lstStyle/>
          <a:p>
            <a:endParaRPr lang="en-US"/>
          </a:p>
        </p:txBody>
      </p:sp>
      <p:sp>
        <p:nvSpPr>
          <p:cNvPr id="20" name="Oval 19"/>
          <p:cNvSpPr>
            <a:spLocks noChangeArrowheads="1"/>
          </p:cNvSpPr>
          <p:nvPr/>
        </p:nvSpPr>
        <p:spPr bwMode="auto">
          <a:xfrm>
            <a:off x="5957781" y="2600325"/>
            <a:ext cx="239712" cy="228600"/>
          </a:xfrm>
          <a:prstGeom prst="ellipse">
            <a:avLst/>
          </a:prstGeom>
          <a:solidFill>
            <a:srgbClr val="FF0000"/>
          </a:solidFill>
          <a:ln w="38100">
            <a:solidFill>
              <a:srgbClr val="000000"/>
            </a:solidFill>
            <a:round/>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2400">
              <a:latin typeface="Arial" panose="020B0604020202020204" pitchFamily="34" charset="0"/>
            </a:endParaRPr>
          </a:p>
        </p:txBody>
      </p:sp>
      <p:sp>
        <p:nvSpPr>
          <p:cNvPr id="21" name="Line 20"/>
          <p:cNvSpPr>
            <a:spLocks noChangeShapeType="1"/>
          </p:cNvSpPr>
          <p:nvPr/>
        </p:nvSpPr>
        <p:spPr bwMode="auto">
          <a:xfrm flipV="1">
            <a:off x="6080018" y="2828925"/>
            <a:ext cx="0" cy="1150938"/>
          </a:xfrm>
          <a:prstGeom prst="line">
            <a:avLst/>
          </a:prstGeom>
          <a:noFill/>
          <a:ln w="57150">
            <a:solidFill>
              <a:srgbClr val="FF3300"/>
            </a:solidFill>
            <a:round/>
            <a:headEnd/>
            <a:tailEnd type="triangle" w="med" len="med"/>
          </a:ln>
          <a:effectLst>
            <a:outerShdw dist="35921" dir="2700000" algn="ctr" rotWithShape="0">
              <a:schemeClr val="tx1"/>
            </a:outerShdw>
          </a:effectLst>
          <a:extLst>
            <a:ext uri="{909E8E84-426E-40DD-AFC4-6F175D3DCCD1}">
              <a14:hiddenFill xmlns:a14="http://schemas.microsoft.com/office/drawing/2010/main">
                <a:noFill/>
              </a14:hiddenFill>
            </a:ext>
          </a:extLst>
        </p:spPr>
        <p:txBody>
          <a:bodyPr/>
          <a:lstStyle/>
          <a:p>
            <a:endParaRPr lang="en-US"/>
          </a:p>
        </p:txBody>
      </p:sp>
      <p:sp>
        <p:nvSpPr>
          <p:cNvPr id="22" name="Oval 21"/>
          <p:cNvSpPr>
            <a:spLocks noChangeArrowheads="1"/>
          </p:cNvSpPr>
          <p:nvPr/>
        </p:nvSpPr>
        <p:spPr bwMode="auto">
          <a:xfrm>
            <a:off x="6316556" y="3979863"/>
            <a:ext cx="239712" cy="230187"/>
          </a:xfrm>
          <a:prstGeom prst="ellipse">
            <a:avLst/>
          </a:prstGeom>
          <a:solidFill>
            <a:srgbClr val="66CCFF"/>
          </a:solidFill>
          <a:ln w="38100">
            <a:solidFill>
              <a:srgbClr val="000000"/>
            </a:solidFill>
            <a:round/>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2400">
              <a:latin typeface="Arial" panose="020B0604020202020204" pitchFamily="34" charset="0"/>
            </a:endParaRPr>
          </a:p>
        </p:txBody>
      </p:sp>
      <p:sp>
        <p:nvSpPr>
          <p:cNvPr id="23" name="Line 22"/>
          <p:cNvSpPr>
            <a:spLocks noChangeShapeType="1"/>
          </p:cNvSpPr>
          <p:nvPr/>
        </p:nvSpPr>
        <p:spPr bwMode="auto">
          <a:xfrm>
            <a:off x="6386406" y="4144963"/>
            <a:ext cx="1006475" cy="1676400"/>
          </a:xfrm>
          <a:prstGeom prst="line">
            <a:avLst/>
          </a:prstGeom>
          <a:noFill/>
          <a:ln w="57150">
            <a:solidFill>
              <a:srgbClr val="66CCFF"/>
            </a:solidFill>
            <a:round/>
            <a:headEnd/>
            <a:tailEnd type="triangle" w="med" len="med"/>
          </a:ln>
          <a:effectLst>
            <a:outerShdw dist="50800" dir="5400000" algn="ctr" rotWithShape="0">
              <a:schemeClr val="tx1"/>
            </a:outerShdw>
          </a:effectLst>
          <a:extLst>
            <a:ext uri="{909E8E84-426E-40DD-AFC4-6F175D3DCCD1}">
              <a14:hiddenFill xmlns:a14="http://schemas.microsoft.com/office/drawing/2010/main">
                <a:noFill/>
              </a14:hiddenFill>
            </a:ext>
          </a:extLst>
        </p:spPr>
        <p:txBody>
          <a:bodyPr/>
          <a:lstStyle/>
          <a:p>
            <a:endParaRPr lang="en-US"/>
          </a:p>
        </p:txBody>
      </p:sp>
      <p:sp>
        <p:nvSpPr>
          <p:cNvPr id="24" name="Oval 23"/>
          <p:cNvSpPr>
            <a:spLocks noChangeArrowheads="1"/>
          </p:cNvSpPr>
          <p:nvPr/>
        </p:nvSpPr>
        <p:spPr bwMode="auto">
          <a:xfrm>
            <a:off x="5479943" y="2600325"/>
            <a:ext cx="238125" cy="228600"/>
          </a:xfrm>
          <a:prstGeom prst="ellipse">
            <a:avLst/>
          </a:prstGeom>
          <a:solidFill>
            <a:srgbClr val="00FF00"/>
          </a:solidFill>
          <a:ln w="38100">
            <a:solidFill>
              <a:schemeClr val="tx1"/>
            </a:solidFill>
            <a:round/>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2400">
              <a:latin typeface="Arial" panose="020B0604020202020204" pitchFamily="34" charset="0"/>
            </a:endParaRPr>
          </a:p>
        </p:txBody>
      </p:sp>
      <p:sp>
        <p:nvSpPr>
          <p:cNvPr id="25" name="Line 24"/>
          <p:cNvSpPr>
            <a:spLocks noChangeShapeType="1"/>
          </p:cNvSpPr>
          <p:nvPr/>
        </p:nvSpPr>
        <p:spPr bwMode="auto">
          <a:xfrm>
            <a:off x="6435618" y="1468438"/>
            <a:ext cx="0" cy="2530475"/>
          </a:xfrm>
          <a:prstGeom prst="line">
            <a:avLst/>
          </a:prstGeom>
          <a:noFill/>
          <a:ln w="57150">
            <a:solidFill>
              <a:srgbClr val="66CCFF"/>
            </a:solidFill>
            <a:round/>
            <a:headEnd/>
            <a:tailEnd type="triangle" w="med" len="med"/>
          </a:ln>
          <a:effectLst>
            <a:outerShdw dist="45791" dir="2021404" algn="ctr" rotWithShape="0">
              <a:schemeClr val="tx1"/>
            </a:outerShdw>
          </a:effectLst>
          <a:extLst>
            <a:ext uri="{909E8E84-426E-40DD-AFC4-6F175D3DCCD1}">
              <a14:hiddenFill xmlns:a14="http://schemas.microsoft.com/office/drawing/2010/main">
                <a:noFill/>
              </a14:hiddenFill>
            </a:ext>
          </a:extLst>
        </p:spPr>
        <p:txBody>
          <a:bodyPr/>
          <a:lstStyle/>
          <a:p>
            <a:endParaRPr lang="en-US"/>
          </a:p>
        </p:txBody>
      </p:sp>
      <p:sp>
        <p:nvSpPr>
          <p:cNvPr id="26" name="Freeform 25"/>
          <p:cNvSpPr>
            <a:spLocks/>
          </p:cNvSpPr>
          <p:nvPr/>
        </p:nvSpPr>
        <p:spPr bwMode="auto">
          <a:xfrm>
            <a:off x="5359293" y="5594350"/>
            <a:ext cx="1557338" cy="265113"/>
          </a:xfrm>
          <a:custGeom>
            <a:avLst/>
            <a:gdLst>
              <a:gd name="T0" fmla="*/ 0 w 1872"/>
              <a:gd name="T1" fmla="*/ 0 h 336"/>
              <a:gd name="T2" fmla="*/ 2147483646 w 1872"/>
              <a:gd name="T3" fmla="*/ 2147483646 h 336"/>
              <a:gd name="T4" fmla="*/ 2147483646 w 1872"/>
              <a:gd name="T5" fmla="*/ 2147483646 h 336"/>
              <a:gd name="T6" fmla="*/ 2147483646 w 1872"/>
              <a:gd name="T7" fmla="*/ 0 h 336"/>
              <a:gd name="T8" fmla="*/ 0 60000 65536"/>
              <a:gd name="T9" fmla="*/ 0 60000 65536"/>
              <a:gd name="T10" fmla="*/ 0 60000 65536"/>
              <a:gd name="T11" fmla="*/ 0 60000 65536"/>
              <a:gd name="T12" fmla="*/ 0 w 1872"/>
              <a:gd name="T13" fmla="*/ 0 h 336"/>
              <a:gd name="T14" fmla="*/ 1872 w 1872"/>
              <a:gd name="T15" fmla="*/ 336 h 336"/>
            </a:gdLst>
            <a:ahLst/>
            <a:cxnLst>
              <a:cxn ang="T8">
                <a:pos x="T0" y="T1"/>
              </a:cxn>
              <a:cxn ang="T9">
                <a:pos x="T2" y="T3"/>
              </a:cxn>
              <a:cxn ang="T10">
                <a:pos x="T4" y="T5"/>
              </a:cxn>
              <a:cxn ang="T11">
                <a:pos x="T6" y="T7"/>
              </a:cxn>
            </a:cxnLst>
            <a:rect l="T12" t="T13" r="T14" b="T15"/>
            <a:pathLst>
              <a:path w="1872" h="336">
                <a:moveTo>
                  <a:pt x="0" y="0"/>
                </a:moveTo>
                <a:cubicBezTo>
                  <a:pt x="36" y="120"/>
                  <a:pt x="72" y="240"/>
                  <a:pt x="288" y="288"/>
                </a:cubicBezTo>
                <a:cubicBezTo>
                  <a:pt x="504" y="336"/>
                  <a:pt x="1032" y="336"/>
                  <a:pt x="1296" y="288"/>
                </a:cubicBezTo>
                <a:cubicBezTo>
                  <a:pt x="1560" y="240"/>
                  <a:pt x="1776" y="48"/>
                  <a:pt x="1872" y="0"/>
                </a:cubicBezTo>
              </a:path>
            </a:pathLst>
          </a:cu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8" name="Freeform 26"/>
          <p:cNvSpPr>
            <a:spLocks/>
          </p:cNvSpPr>
          <p:nvPr/>
        </p:nvSpPr>
        <p:spPr bwMode="auto">
          <a:xfrm>
            <a:off x="5359293" y="6361113"/>
            <a:ext cx="1673225" cy="266700"/>
          </a:xfrm>
          <a:custGeom>
            <a:avLst/>
            <a:gdLst>
              <a:gd name="T0" fmla="*/ 0 w 2016"/>
              <a:gd name="T1" fmla="*/ 2147483646 h 336"/>
              <a:gd name="T2" fmla="*/ 2147483646 w 2016"/>
              <a:gd name="T3" fmla="*/ 2147483646 h 336"/>
              <a:gd name="T4" fmla="*/ 2147483646 w 2016"/>
              <a:gd name="T5" fmla="*/ 2147483646 h 336"/>
              <a:gd name="T6" fmla="*/ 2147483646 w 2016"/>
              <a:gd name="T7" fmla="*/ 2147483646 h 336"/>
              <a:gd name="T8" fmla="*/ 0 60000 65536"/>
              <a:gd name="T9" fmla="*/ 0 60000 65536"/>
              <a:gd name="T10" fmla="*/ 0 60000 65536"/>
              <a:gd name="T11" fmla="*/ 0 60000 65536"/>
              <a:gd name="T12" fmla="*/ 0 w 2016"/>
              <a:gd name="T13" fmla="*/ 0 h 336"/>
              <a:gd name="T14" fmla="*/ 2016 w 2016"/>
              <a:gd name="T15" fmla="*/ 336 h 336"/>
            </a:gdLst>
            <a:ahLst/>
            <a:cxnLst>
              <a:cxn ang="T8">
                <a:pos x="T0" y="T1"/>
              </a:cxn>
              <a:cxn ang="T9">
                <a:pos x="T2" y="T3"/>
              </a:cxn>
              <a:cxn ang="T10">
                <a:pos x="T4" y="T5"/>
              </a:cxn>
              <a:cxn ang="T11">
                <a:pos x="T6" y="T7"/>
              </a:cxn>
            </a:cxnLst>
            <a:rect l="T12" t="T13" r="T14" b="T15"/>
            <a:pathLst>
              <a:path w="2016" h="336">
                <a:moveTo>
                  <a:pt x="0" y="336"/>
                </a:moveTo>
                <a:cubicBezTo>
                  <a:pt x="0" y="216"/>
                  <a:pt x="0" y="96"/>
                  <a:pt x="288" y="48"/>
                </a:cubicBezTo>
                <a:cubicBezTo>
                  <a:pt x="576" y="0"/>
                  <a:pt x="1440" y="0"/>
                  <a:pt x="1728" y="48"/>
                </a:cubicBezTo>
                <a:cubicBezTo>
                  <a:pt x="2016" y="96"/>
                  <a:pt x="1968" y="288"/>
                  <a:pt x="2016" y="336"/>
                </a:cubicBezTo>
              </a:path>
            </a:pathLst>
          </a:cu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9" name="Oval 27"/>
          <p:cNvSpPr>
            <a:spLocks noChangeArrowheads="1"/>
          </p:cNvSpPr>
          <p:nvPr/>
        </p:nvSpPr>
        <p:spPr bwMode="auto">
          <a:xfrm>
            <a:off x="6080018" y="5938838"/>
            <a:ext cx="120650" cy="117475"/>
          </a:xfrm>
          <a:prstGeom prst="ellipse">
            <a:avLst/>
          </a:prstGeom>
          <a:solidFill>
            <a:srgbClr val="FFFFFF"/>
          </a:solidFill>
          <a:ln w="19050">
            <a:solidFill>
              <a:srgbClr val="000000"/>
            </a:solidFill>
            <a:round/>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2400">
              <a:latin typeface="Arial" panose="020B0604020202020204" pitchFamily="34" charset="0"/>
            </a:endParaRPr>
          </a:p>
        </p:txBody>
      </p:sp>
      <p:sp>
        <p:nvSpPr>
          <p:cNvPr id="34" name="Text Box 32"/>
          <p:cNvSpPr txBox="1">
            <a:spLocks noChangeArrowheads="1"/>
          </p:cNvSpPr>
          <p:nvPr/>
        </p:nvSpPr>
        <p:spPr bwMode="auto">
          <a:xfrm>
            <a:off x="5381518" y="7167563"/>
            <a:ext cx="1622425" cy="431800"/>
          </a:xfrm>
          <a:prstGeom prst="rect">
            <a:avLst/>
          </a:prstGeom>
          <a:solidFill>
            <a:srgbClr val="FFFFFF"/>
          </a:solidFill>
          <a:ln w="19050">
            <a:solidFill>
              <a:srgbClr val="FFFF00"/>
            </a:solidFill>
            <a:miter lim="800000"/>
            <a:headEnd/>
            <a:tailEnd/>
          </a:ln>
          <a:effectLst>
            <a:outerShdw dist="35921" dir="2700000" algn="ctr" rotWithShape="0">
              <a:schemeClr val="tx1"/>
            </a:outerShdw>
          </a:effectLst>
        </p:spPr>
        <p:txBody>
          <a:bodyPr lIns="101882" tIns="50941" rIns="101882" bIns="50941"/>
          <a:lstStyle>
            <a:lvl1pPr defTabSz="1019175">
              <a:spcBef>
                <a:spcPct val="20000"/>
              </a:spcBef>
              <a:buChar char="•"/>
              <a:defRPr sz="3200">
                <a:solidFill>
                  <a:schemeClr val="tx1"/>
                </a:solidFill>
                <a:latin typeface="Times New Roman" panose="02020603050405020304" pitchFamily="18" charset="0"/>
              </a:defRPr>
            </a:lvl1pPr>
            <a:lvl2pPr marL="742950" indent="-285750" defTabSz="1019175">
              <a:spcBef>
                <a:spcPct val="20000"/>
              </a:spcBef>
              <a:buChar char="–"/>
              <a:defRPr sz="2800">
                <a:solidFill>
                  <a:schemeClr val="tx1"/>
                </a:solidFill>
                <a:latin typeface="Times New Roman" panose="02020603050405020304" pitchFamily="18" charset="0"/>
              </a:defRPr>
            </a:lvl2pPr>
            <a:lvl3pPr marL="1143000" indent="-228600" defTabSz="1019175">
              <a:spcBef>
                <a:spcPct val="20000"/>
              </a:spcBef>
              <a:buChar char="•"/>
              <a:defRPr sz="2400">
                <a:solidFill>
                  <a:schemeClr val="tx1"/>
                </a:solidFill>
                <a:latin typeface="Times New Roman" panose="02020603050405020304" pitchFamily="18" charset="0"/>
              </a:defRPr>
            </a:lvl3pPr>
            <a:lvl4pPr marL="1600200" indent="-228600" defTabSz="1019175">
              <a:spcBef>
                <a:spcPct val="20000"/>
              </a:spcBef>
              <a:buChar char="–"/>
              <a:defRPr sz="2000">
                <a:solidFill>
                  <a:schemeClr val="tx1"/>
                </a:solidFill>
                <a:latin typeface="Times New Roman" panose="02020603050405020304" pitchFamily="18" charset="0"/>
              </a:defRPr>
            </a:lvl4pPr>
            <a:lvl5pPr marL="2057400" indent="-228600" defTabSz="1019175">
              <a:spcBef>
                <a:spcPct val="20000"/>
              </a:spcBef>
              <a:buChar char="»"/>
              <a:defRPr sz="2000">
                <a:solidFill>
                  <a:schemeClr val="tx1"/>
                </a:solidFill>
                <a:latin typeface="Times New Roman" panose="02020603050405020304" pitchFamily="18" charset="0"/>
              </a:defRPr>
            </a:lvl5pPr>
            <a:lvl6pPr marL="2514600" indent="-228600" defTabSz="1019175"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defTabSz="1019175"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defTabSz="1019175"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defTabSz="1019175"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sz="1800" b="1">
                <a:solidFill>
                  <a:schemeClr val="bg2"/>
                </a:solidFill>
                <a:latin typeface="Arial" panose="020B0604020202020204" pitchFamily="34" charset="0"/>
                <a:cs typeface="Times New Roman" panose="02020603050405020304" pitchFamily="18" charset="0"/>
              </a:rPr>
              <a:t> </a:t>
            </a:r>
            <a:r>
              <a:rPr lang="en-US" sz="1800" b="1">
                <a:latin typeface="Arial" panose="020B0604020202020204" pitchFamily="34" charset="0"/>
                <a:cs typeface="Times New Roman" panose="02020603050405020304" pitchFamily="18" charset="0"/>
              </a:rPr>
              <a:t>spinal cord</a:t>
            </a:r>
          </a:p>
          <a:p>
            <a:pPr>
              <a:spcBef>
                <a:spcPct val="0"/>
              </a:spcBef>
              <a:buFontTx/>
              <a:buNone/>
            </a:pPr>
            <a:endParaRPr lang="en-US" sz="2700"/>
          </a:p>
        </p:txBody>
      </p:sp>
      <p:sp>
        <p:nvSpPr>
          <p:cNvPr id="35" name="Oval 33"/>
          <p:cNvSpPr>
            <a:spLocks noChangeArrowheads="1"/>
          </p:cNvSpPr>
          <p:nvPr/>
        </p:nvSpPr>
        <p:spPr bwMode="auto">
          <a:xfrm>
            <a:off x="7275406" y="5786438"/>
            <a:ext cx="239712" cy="231775"/>
          </a:xfrm>
          <a:prstGeom prst="ellipse">
            <a:avLst/>
          </a:prstGeom>
          <a:solidFill>
            <a:schemeClr val="folHlink"/>
          </a:solidFill>
          <a:ln w="38100">
            <a:solidFill>
              <a:schemeClr val="tx1"/>
            </a:solidFill>
            <a:round/>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2400">
              <a:latin typeface="Arial" panose="020B0604020202020204" pitchFamily="34" charset="0"/>
            </a:endParaRPr>
          </a:p>
        </p:txBody>
      </p:sp>
      <p:sp>
        <p:nvSpPr>
          <p:cNvPr id="36" name="Line 34"/>
          <p:cNvSpPr>
            <a:spLocks noChangeShapeType="1"/>
          </p:cNvSpPr>
          <p:nvPr/>
        </p:nvSpPr>
        <p:spPr bwMode="auto">
          <a:xfrm flipH="1">
            <a:off x="6916631" y="5899150"/>
            <a:ext cx="358775" cy="0"/>
          </a:xfrm>
          <a:prstGeom prst="line">
            <a:avLst/>
          </a:prstGeom>
          <a:noFill/>
          <a:ln w="3810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9" name="Rectangle 47"/>
          <p:cNvSpPr>
            <a:spLocks noChangeArrowheads="1"/>
          </p:cNvSpPr>
          <p:nvPr/>
        </p:nvSpPr>
        <p:spPr bwMode="auto">
          <a:xfrm>
            <a:off x="264117" y="4659370"/>
            <a:ext cx="587375" cy="431800"/>
          </a:xfrm>
          <a:prstGeom prst="rect">
            <a:avLst/>
          </a:prstGeom>
          <a:solidFill>
            <a:srgbClr val="FFFF00"/>
          </a:solidFill>
          <a:ln w="19050">
            <a:solidFill>
              <a:schemeClr val="tx1"/>
            </a:solidFill>
            <a:miter lim="800000"/>
            <a:headEnd/>
            <a:tailEnd/>
          </a:ln>
          <a:effectLst>
            <a:outerShdw dist="35921" dir="2700000" algn="ctr" rotWithShape="0">
              <a:schemeClr val="tx1"/>
            </a:outerShdw>
          </a:effectLst>
        </p:spPr>
        <p:txBody>
          <a:bodyPr wrap="none" lIns="101882" tIns="50941" rIns="101882" bIns="50941" anchor="ctr"/>
          <a:lstStyle>
            <a:lvl1pPr defTabSz="1019175">
              <a:spcBef>
                <a:spcPct val="20000"/>
              </a:spcBef>
              <a:buChar char="•"/>
              <a:defRPr sz="3200">
                <a:solidFill>
                  <a:schemeClr val="tx1"/>
                </a:solidFill>
                <a:latin typeface="Times New Roman" panose="02020603050405020304" pitchFamily="18" charset="0"/>
              </a:defRPr>
            </a:lvl1pPr>
            <a:lvl2pPr marL="742950" indent="-285750" defTabSz="1019175">
              <a:spcBef>
                <a:spcPct val="20000"/>
              </a:spcBef>
              <a:buChar char="–"/>
              <a:defRPr sz="2800">
                <a:solidFill>
                  <a:schemeClr val="tx1"/>
                </a:solidFill>
                <a:latin typeface="Times New Roman" panose="02020603050405020304" pitchFamily="18" charset="0"/>
              </a:defRPr>
            </a:lvl2pPr>
            <a:lvl3pPr marL="1143000" indent="-228600" defTabSz="1019175">
              <a:spcBef>
                <a:spcPct val="20000"/>
              </a:spcBef>
              <a:buChar char="•"/>
              <a:defRPr sz="2400">
                <a:solidFill>
                  <a:schemeClr val="tx1"/>
                </a:solidFill>
                <a:latin typeface="Times New Roman" panose="02020603050405020304" pitchFamily="18" charset="0"/>
              </a:defRPr>
            </a:lvl3pPr>
            <a:lvl4pPr marL="1600200" indent="-228600" defTabSz="1019175">
              <a:spcBef>
                <a:spcPct val="20000"/>
              </a:spcBef>
              <a:buChar char="–"/>
              <a:defRPr sz="2000">
                <a:solidFill>
                  <a:schemeClr val="tx1"/>
                </a:solidFill>
                <a:latin typeface="Times New Roman" panose="02020603050405020304" pitchFamily="18" charset="0"/>
              </a:defRPr>
            </a:lvl4pPr>
            <a:lvl5pPr marL="2057400" indent="-228600" defTabSz="1019175">
              <a:spcBef>
                <a:spcPct val="20000"/>
              </a:spcBef>
              <a:buChar char="»"/>
              <a:defRPr sz="2000">
                <a:solidFill>
                  <a:schemeClr val="tx1"/>
                </a:solidFill>
                <a:latin typeface="Times New Roman" panose="02020603050405020304" pitchFamily="18" charset="0"/>
              </a:defRPr>
            </a:lvl5pPr>
            <a:lvl6pPr marL="2514600" indent="-228600" defTabSz="1019175"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defTabSz="1019175"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defTabSz="1019175"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defTabSz="1019175"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FontTx/>
              <a:buNone/>
            </a:pPr>
            <a:endParaRPr lang="en-US" sz="2700">
              <a:solidFill>
                <a:schemeClr val="bg2"/>
              </a:solidFill>
            </a:endParaRPr>
          </a:p>
        </p:txBody>
      </p:sp>
      <p:sp>
        <p:nvSpPr>
          <p:cNvPr id="50" name="Rectangle 48"/>
          <p:cNvSpPr>
            <a:spLocks noChangeArrowheads="1"/>
          </p:cNvSpPr>
          <p:nvPr/>
        </p:nvSpPr>
        <p:spPr bwMode="auto">
          <a:xfrm>
            <a:off x="264117" y="5176895"/>
            <a:ext cx="587375" cy="431800"/>
          </a:xfrm>
          <a:prstGeom prst="rect">
            <a:avLst/>
          </a:prstGeom>
          <a:solidFill>
            <a:srgbClr val="00FF00"/>
          </a:solidFill>
          <a:ln w="19050">
            <a:solidFill>
              <a:schemeClr val="tx1"/>
            </a:solidFill>
            <a:miter lim="800000"/>
            <a:headEnd/>
            <a:tailEnd/>
          </a:ln>
          <a:effectLst>
            <a:outerShdw dist="35921" dir="2700000" algn="ctr" rotWithShape="0">
              <a:schemeClr val="tx1"/>
            </a:outerShdw>
          </a:effectLst>
        </p:spPr>
        <p:txBody>
          <a:bodyPr wrap="none" lIns="101882" tIns="50941" rIns="101882" bIns="50941" anchor="ctr"/>
          <a:lstStyle>
            <a:lvl1pPr defTabSz="1019175">
              <a:spcBef>
                <a:spcPct val="20000"/>
              </a:spcBef>
              <a:buChar char="•"/>
              <a:defRPr sz="3200">
                <a:solidFill>
                  <a:schemeClr val="tx1"/>
                </a:solidFill>
                <a:latin typeface="Times New Roman" panose="02020603050405020304" pitchFamily="18" charset="0"/>
              </a:defRPr>
            </a:lvl1pPr>
            <a:lvl2pPr marL="742950" indent="-285750" defTabSz="1019175">
              <a:spcBef>
                <a:spcPct val="20000"/>
              </a:spcBef>
              <a:buChar char="–"/>
              <a:defRPr sz="2800">
                <a:solidFill>
                  <a:schemeClr val="tx1"/>
                </a:solidFill>
                <a:latin typeface="Times New Roman" panose="02020603050405020304" pitchFamily="18" charset="0"/>
              </a:defRPr>
            </a:lvl2pPr>
            <a:lvl3pPr marL="1143000" indent="-228600" defTabSz="1019175">
              <a:spcBef>
                <a:spcPct val="20000"/>
              </a:spcBef>
              <a:buChar char="•"/>
              <a:defRPr sz="2400">
                <a:solidFill>
                  <a:schemeClr val="tx1"/>
                </a:solidFill>
                <a:latin typeface="Times New Roman" panose="02020603050405020304" pitchFamily="18" charset="0"/>
              </a:defRPr>
            </a:lvl3pPr>
            <a:lvl4pPr marL="1600200" indent="-228600" defTabSz="1019175">
              <a:spcBef>
                <a:spcPct val="20000"/>
              </a:spcBef>
              <a:buChar char="–"/>
              <a:defRPr sz="2000">
                <a:solidFill>
                  <a:schemeClr val="tx1"/>
                </a:solidFill>
                <a:latin typeface="Times New Roman" panose="02020603050405020304" pitchFamily="18" charset="0"/>
              </a:defRPr>
            </a:lvl4pPr>
            <a:lvl5pPr marL="2057400" indent="-228600" defTabSz="1019175">
              <a:spcBef>
                <a:spcPct val="20000"/>
              </a:spcBef>
              <a:buChar char="»"/>
              <a:defRPr sz="2000">
                <a:solidFill>
                  <a:schemeClr val="tx1"/>
                </a:solidFill>
                <a:latin typeface="Times New Roman" panose="02020603050405020304" pitchFamily="18" charset="0"/>
              </a:defRPr>
            </a:lvl5pPr>
            <a:lvl6pPr marL="2514600" indent="-228600" defTabSz="1019175"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defTabSz="1019175"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defTabSz="1019175"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defTabSz="1019175"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FontTx/>
              <a:buNone/>
            </a:pPr>
            <a:endParaRPr lang="en-US" sz="2700">
              <a:solidFill>
                <a:schemeClr val="bg2"/>
              </a:solidFill>
            </a:endParaRPr>
          </a:p>
        </p:txBody>
      </p:sp>
      <p:sp>
        <p:nvSpPr>
          <p:cNvPr id="51" name="Rectangle 49"/>
          <p:cNvSpPr>
            <a:spLocks noChangeArrowheads="1"/>
          </p:cNvSpPr>
          <p:nvPr/>
        </p:nvSpPr>
        <p:spPr bwMode="auto">
          <a:xfrm>
            <a:off x="264117" y="5696007"/>
            <a:ext cx="587375" cy="431800"/>
          </a:xfrm>
          <a:prstGeom prst="rect">
            <a:avLst/>
          </a:prstGeom>
          <a:solidFill>
            <a:srgbClr val="FF0000"/>
          </a:solidFill>
          <a:ln w="19050">
            <a:solidFill>
              <a:schemeClr val="tx1"/>
            </a:solidFill>
            <a:miter lim="800000"/>
            <a:headEnd/>
            <a:tailEnd/>
          </a:ln>
          <a:effectLst>
            <a:outerShdw dist="35921" dir="2700000" algn="ctr" rotWithShape="0">
              <a:schemeClr val="tx1"/>
            </a:outerShdw>
          </a:effectLst>
        </p:spPr>
        <p:txBody>
          <a:bodyPr wrap="none" lIns="101882" tIns="50941" rIns="101882" bIns="50941" anchor="ctr"/>
          <a:lstStyle>
            <a:lvl1pPr defTabSz="1019175">
              <a:spcBef>
                <a:spcPct val="20000"/>
              </a:spcBef>
              <a:buChar char="•"/>
              <a:defRPr sz="3200">
                <a:solidFill>
                  <a:schemeClr val="tx1"/>
                </a:solidFill>
                <a:latin typeface="Times New Roman" panose="02020603050405020304" pitchFamily="18" charset="0"/>
              </a:defRPr>
            </a:lvl1pPr>
            <a:lvl2pPr marL="742950" indent="-285750" defTabSz="1019175">
              <a:spcBef>
                <a:spcPct val="20000"/>
              </a:spcBef>
              <a:buChar char="–"/>
              <a:defRPr sz="2800">
                <a:solidFill>
                  <a:schemeClr val="tx1"/>
                </a:solidFill>
                <a:latin typeface="Times New Roman" panose="02020603050405020304" pitchFamily="18" charset="0"/>
              </a:defRPr>
            </a:lvl2pPr>
            <a:lvl3pPr marL="1143000" indent="-228600" defTabSz="1019175">
              <a:spcBef>
                <a:spcPct val="20000"/>
              </a:spcBef>
              <a:buChar char="•"/>
              <a:defRPr sz="2400">
                <a:solidFill>
                  <a:schemeClr val="tx1"/>
                </a:solidFill>
                <a:latin typeface="Times New Roman" panose="02020603050405020304" pitchFamily="18" charset="0"/>
              </a:defRPr>
            </a:lvl3pPr>
            <a:lvl4pPr marL="1600200" indent="-228600" defTabSz="1019175">
              <a:spcBef>
                <a:spcPct val="20000"/>
              </a:spcBef>
              <a:buChar char="–"/>
              <a:defRPr sz="2000">
                <a:solidFill>
                  <a:schemeClr val="tx1"/>
                </a:solidFill>
                <a:latin typeface="Times New Roman" panose="02020603050405020304" pitchFamily="18" charset="0"/>
              </a:defRPr>
            </a:lvl4pPr>
            <a:lvl5pPr marL="2057400" indent="-228600" defTabSz="1019175">
              <a:spcBef>
                <a:spcPct val="20000"/>
              </a:spcBef>
              <a:buChar char="»"/>
              <a:defRPr sz="2000">
                <a:solidFill>
                  <a:schemeClr val="tx1"/>
                </a:solidFill>
                <a:latin typeface="Times New Roman" panose="02020603050405020304" pitchFamily="18" charset="0"/>
              </a:defRPr>
            </a:lvl5pPr>
            <a:lvl6pPr marL="2514600" indent="-228600" defTabSz="1019175"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defTabSz="1019175"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defTabSz="1019175"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defTabSz="1019175"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FontTx/>
              <a:buNone/>
            </a:pPr>
            <a:endParaRPr lang="en-US" sz="2700">
              <a:solidFill>
                <a:schemeClr val="bg2"/>
              </a:solidFill>
            </a:endParaRPr>
          </a:p>
        </p:txBody>
      </p:sp>
      <p:sp>
        <p:nvSpPr>
          <p:cNvPr id="52" name="Rectangle 50"/>
          <p:cNvSpPr>
            <a:spLocks noChangeArrowheads="1"/>
          </p:cNvSpPr>
          <p:nvPr/>
        </p:nvSpPr>
        <p:spPr bwMode="auto">
          <a:xfrm>
            <a:off x="264117" y="6213532"/>
            <a:ext cx="587375" cy="431800"/>
          </a:xfrm>
          <a:prstGeom prst="rect">
            <a:avLst/>
          </a:prstGeom>
          <a:solidFill>
            <a:srgbClr val="66CCFF"/>
          </a:solidFill>
          <a:ln w="19050">
            <a:solidFill>
              <a:schemeClr val="tx1"/>
            </a:solidFill>
            <a:miter lim="800000"/>
            <a:headEnd/>
            <a:tailEnd/>
          </a:ln>
          <a:effectLst>
            <a:outerShdw dist="35921" dir="2700000" algn="ctr" rotWithShape="0">
              <a:schemeClr val="tx1"/>
            </a:outerShdw>
          </a:effectLst>
        </p:spPr>
        <p:txBody>
          <a:bodyPr wrap="none" lIns="101882" tIns="50941" rIns="101882" bIns="50941" anchor="ctr"/>
          <a:lstStyle>
            <a:lvl1pPr defTabSz="1019175">
              <a:spcBef>
                <a:spcPct val="20000"/>
              </a:spcBef>
              <a:buChar char="•"/>
              <a:defRPr sz="3200">
                <a:solidFill>
                  <a:schemeClr val="tx1"/>
                </a:solidFill>
                <a:latin typeface="Times New Roman" panose="02020603050405020304" pitchFamily="18" charset="0"/>
              </a:defRPr>
            </a:lvl1pPr>
            <a:lvl2pPr marL="742950" indent="-285750" defTabSz="1019175">
              <a:spcBef>
                <a:spcPct val="20000"/>
              </a:spcBef>
              <a:buChar char="–"/>
              <a:defRPr sz="2800">
                <a:solidFill>
                  <a:schemeClr val="tx1"/>
                </a:solidFill>
                <a:latin typeface="Times New Roman" panose="02020603050405020304" pitchFamily="18" charset="0"/>
              </a:defRPr>
            </a:lvl2pPr>
            <a:lvl3pPr marL="1143000" indent="-228600" defTabSz="1019175">
              <a:spcBef>
                <a:spcPct val="20000"/>
              </a:spcBef>
              <a:buChar char="•"/>
              <a:defRPr sz="2400">
                <a:solidFill>
                  <a:schemeClr val="tx1"/>
                </a:solidFill>
                <a:latin typeface="Times New Roman" panose="02020603050405020304" pitchFamily="18" charset="0"/>
              </a:defRPr>
            </a:lvl3pPr>
            <a:lvl4pPr marL="1600200" indent="-228600" defTabSz="1019175">
              <a:spcBef>
                <a:spcPct val="20000"/>
              </a:spcBef>
              <a:buChar char="–"/>
              <a:defRPr sz="2000">
                <a:solidFill>
                  <a:schemeClr val="tx1"/>
                </a:solidFill>
                <a:latin typeface="Times New Roman" panose="02020603050405020304" pitchFamily="18" charset="0"/>
              </a:defRPr>
            </a:lvl4pPr>
            <a:lvl5pPr marL="2057400" indent="-228600" defTabSz="1019175">
              <a:spcBef>
                <a:spcPct val="20000"/>
              </a:spcBef>
              <a:buChar char="»"/>
              <a:defRPr sz="2000">
                <a:solidFill>
                  <a:schemeClr val="tx1"/>
                </a:solidFill>
                <a:latin typeface="Times New Roman" panose="02020603050405020304" pitchFamily="18" charset="0"/>
              </a:defRPr>
            </a:lvl5pPr>
            <a:lvl6pPr marL="2514600" indent="-228600" defTabSz="1019175"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defTabSz="1019175"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defTabSz="1019175"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defTabSz="1019175"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FontTx/>
              <a:buNone/>
            </a:pPr>
            <a:endParaRPr lang="en-US" sz="2700">
              <a:solidFill>
                <a:schemeClr val="bg2"/>
              </a:solidFill>
            </a:endParaRPr>
          </a:p>
        </p:txBody>
      </p:sp>
      <p:sp>
        <p:nvSpPr>
          <p:cNvPr id="59" name="Line 57"/>
          <p:cNvSpPr>
            <a:spLocks noChangeShapeType="1"/>
          </p:cNvSpPr>
          <p:nvPr/>
        </p:nvSpPr>
        <p:spPr bwMode="auto">
          <a:xfrm flipV="1">
            <a:off x="5632343" y="2763838"/>
            <a:ext cx="382588" cy="344487"/>
          </a:xfrm>
          <a:prstGeom prst="line">
            <a:avLst/>
          </a:prstGeom>
          <a:noFill/>
          <a:ln w="38100">
            <a:solidFill>
              <a:srgbClr val="FF3300"/>
            </a:solidFill>
            <a:round/>
            <a:headEnd/>
            <a:tailEnd type="triangle" w="med" len="med"/>
          </a:ln>
          <a:effectLst>
            <a:outerShdw dist="35921" dir="2700000" algn="ctr" rotWithShape="0">
              <a:schemeClr val="tx1"/>
            </a:outerShdw>
          </a:effectLst>
          <a:extLst>
            <a:ext uri="{909E8E84-426E-40DD-AFC4-6F175D3DCCD1}">
              <a14:hiddenFill xmlns:a14="http://schemas.microsoft.com/office/drawing/2010/main">
                <a:noFill/>
              </a14:hiddenFill>
            </a:ext>
          </a:extLst>
        </p:spPr>
        <p:txBody>
          <a:bodyPr/>
          <a:lstStyle/>
          <a:p>
            <a:endParaRPr lang="en-US"/>
          </a:p>
        </p:txBody>
      </p:sp>
      <p:sp>
        <p:nvSpPr>
          <p:cNvPr id="60" name="Oval 58"/>
          <p:cNvSpPr>
            <a:spLocks noChangeArrowheads="1"/>
          </p:cNvSpPr>
          <p:nvPr/>
        </p:nvSpPr>
        <p:spPr bwMode="auto">
          <a:xfrm>
            <a:off x="8708918" y="5476875"/>
            <a:ext cx="239713" cy="230188"/>
          </a:xfrm>
          <a:prstGeom prst="ellipse">
            <a:avLst/>
          </a:prstGeom>
          <a:solidFill>
            <a:srgbClr val="FFFF00"/>
          </a:solidFill>
          <a:ln w="38100">
            <a:solidFill>
              <a:srgbClr val="000000"/>
            </a:solidFill>
            <a:round/>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2400">
              <a:latin typeface="Arial" panose="020B0604020202020204" pitchFamily="34" charset="0"/>
            </a:endParaRPr>
          </a:p>
        </p:txBody>
      </p:sp>
      <p:sp>
        <p:nvSpPr>
          <p:cNvPr id="61" name="Text Box 41"/>
          <p:cNvSpPr txBox="1">
            <a:spLocks noChangeArrowheads="1"/>
          </p:cNvSpPr>
          <p:nvPr/>
        </p:nvSpPr>
        <p:spPr bwMode="auto">
          <a:xfrm>
            <a:off x="7613543" y="7086600"/>
            <a:ext cx="36941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2400">
                <a:solidFill>
                  <a:schemeClr val="folHlink"/>
                </a:solidFill>
                <a:latin typeface="Arial" panose="020B0604020202020204" pitchFamily="34" charset="0"/>
              </a:rPr>
              <a:t>Casey and Melzack, 1968</a:t>
            </a:r>
          </a:p>
        </p:txBody>
      </p:sp>
      <p:sp>
        <p:nvSpPr>
          <p:cNvPr id="2" name="TextBox 1"/>
          <p:cNvSpPr txBox="1"/>
          <p:nvPr/>
        </p:nvSpPr>
        <p:spPr>
          <a:xfrm>
            <a:off x="1860443" y="671682"/>
            <a:ext cx="2433234" cy="507831"/>
          </a:xfrm>
          <a:prstGeom prst="rect">
            <a:avLst/>
          </a:prstGeom>
          <a:solidFill>
            <a:schemeClr val="accent1">
              <a:lumMod val="60000"/>
              <a:lumOff val="40000"/>
            </a:schemeClr>
          </a:solidFill>
        </p:spPr>
        <p:txBody>
          <a:bodyPr wrap="square" rtlCol="0">
            <a:spAutoFit/>
          </a:bodyPr>
          <a:lstStyle/>
          <a:p>
            <a:r>
              <a:rPr lang="en-US" sz="2700" b="1" smtClean="0">
                <a:latin typeface="Arial" panose="020B0604020202020204" pitchFamily="34" charset="0"/>
                <a:cs typeface="Arial" panose="020B0604020202020204" pitchFamily="34" charset="0"/>
              </a:rPr>
              <a:t>ASCENDING</a:t>
            </a:r>
            <a:endParaRPr lang="en-US" sz="2700" b="1">
              <a:latin typeface="Arial" panose="020B0604020202020204" pitchFamily="34" charset="0"/>
              <a:cs typeface="Arial" panose="020B0604020202020204" pitchFamily="34" charset="0"/>
            </a:endParaRPr>
          </a:p>
        </p:txBody>
      </p:sp>
      <p:sp>
        <p:nvSpPr>
          <p:cNvPr id="62" name="TextBox 61"/>
          <p:cNvSpPr txBox="1"/>
          <p:nvPr/>
        </p:nvSpPr>
        <p:spPr>
          <a:xfrm>
            <a:off x="8272556" y="671302"/>
            <a:ext cx="2901721" cy="507831"/>
          </a:xfrm>
          <a:prstGeom prst="rect">
            <a:avLst/>
          </a:prstGeom>
          <a:solidFill>
            <a:schemeClr val="accent1">
              <a:lumMod val="60000"/>
              <a:lumOff val="40000"/>
            </a:schemeClr>
          </a:solidFill>
        </p:spPr>
        <p:txBody>
          <a:bodyPr wrap="square" rtlCol="0">
            <a:spAutoFit/>
          </a:bodyPr>
          <a:lstStyle/>
          <a:p>
            <a:r>
              <a:rPr lang="en-US" sz="2700" b="1" smtClean="0">
                <a:latin typeface="Arial" panose="020B0604020202020204" pitchFamily="34" charset="0"/>
                <a:cs typeface="Arial" panose="020B0604020202020204" pitchFamily="34" charset="0"/>
              </a:rPr>
              <a:t>DESCENDING</a:t>
            </a:r>
            <a:endParaRPr lang="en-US" sz="2700" b="1">
              <a:latin typeface="Arial" panose="020B0604020202020204" pitchFamily="34" charset="0"/>
              <a:cs typeface="Arial" panose="020B0604020202020204" pitchFamily="34" charset="0"/>
            </a:endParaRPr>
          </a:p>
        </p:txBody>
      </p:sp>
      <p:sp>
        <p:nvSpPr>
          <p:cNvPr id="63" name="TextBox 62"/>
          <p:cNvSpPr txBox="1"/>
          <p:nvPr/>
        </p:nvSpPr>
        <p:spPr>
          <a:xfrm>
            <a:off x="5201082" y="869534"/>
            <a:ext cx="1836926" cy="338554"/>
          </a:xfrm>
          <a:prstGeom prst="rect">
            <a:avLst/>
          </a:prstGeom>
          <a:solidFill>
            <a:schemeClr val="accent4">
              <a:lumMod val="20000"/>
              <a:lumOff val="80000"/>
            </a:schemeClr>
          </a:solidFill>
        </p:spPr>
        <p:txBody>
          <a:bodyPr wrap="square" rtlCol="0">
            <a:spAutoFit/>
          </a:bodyPr>
          <a:lstStyle/>
          <a:p>
            <a:r>
              <a:rPr lang="en-US" sz="1600" b="1" smtClean="0">
                <a:latin typeface="Arial" panose="020B0604020202020204" pitchFamily="34" charset="0"/>
                <a:cs typeface="Arial" panose="020B0604020202020204" pitchFamily="34" charset="0"/>
              </a:rPr>
              <a:t>Limbic forebrain</a:t>
            </a:r>
            <a:endParaRPr lang="en-US" sz="1600" b="1">
              <a:latin typeface="Arial" panose="020B0604020202020204" pitchFamily="34" charset="0"/>
              <a:cs typeface="Arial" panose="020B0604020202020204" pitchFamily="34" charset="0"/>
            </a:endParaRPr>
          </a:p>
        </p:txBody>
      </p:sp>
      <p:sp>
        <p:nvSpPr>
          <p:cNvPr id="65" name="Flowchart: Process 64"/>
          <p:cNvSpPr/>
          <p:nvPr/>
        </p:nvSpPr>
        <p:spPr>
          <a:xfrm>
            <a:off x="2173208" y="1755775"/>
            <a:ext cx="2218196" cy="488950"/>
          </a:xfrm>
          <a:prstGeom prst="flowChartProcess">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smtClean="0">
                <a:solidFill>
                  <a:schemeClr val="tx1"/>
                </a:solidFill>
                <a:latin typeface="Arial" panose="020B0604020202020204" pitchFamily="34" charset="0"/>
                <a:cs typeface="Arial" panose="020B0604020202020204" pitchFamily="34" charset="0"/>
              </a:rPr>
              <a:t>Somatosensory </a:t>
            </a:r>
          </a:p>
          <a:p>
            <a:pPr algn="ctr"/>
            <a:r>
              <a:rPr lang="en-US" sz="1600" b="1" smtClean="0">
                <a:solidFill>
                  <a:schemeClr val="tx1"/>
                </a:solidFill>
                <a:latin typeface="Arial" panose="020B0604020202020204" pitchFamily="34" charset="0"/>
                <a:cs typeface="Arial" panose="020B0604020202020204" pitchFamily="34" charset="0"/>
              </a:rPr>
              <a:t>cortex</a:t>
            </a:r>
            <a:endParaRPr lang="en-US" sz="1600" b="1">
              <a:solidFill>
                <a:schemeClr val="tx1"/>
              </a:solidFill>
              <a:latin typeface="Arial" panose="020B0604020202020204" pitchFamily="34" charset="0"/>
              <a:cs typeface="Arial" panose="020B0604020202020204" pitchFamily="34" charset="0"/>
            </a:endParaRPr>
          </a:p>
        </p:txBody>
      </p:sp>
      <p:sp>
        <p:nvSpPr>
          <p:cNvPr id="66" name="Flowchart: Process 65"/>
          <p:cNvSpPr/>
          <p:nvPr/>
        </p:nvSpPr>
        <p:spPr>
          <a:xfrm>
            <a:off x="7689285" y="1754982"/>
            <a:ext cx="2218196" cy="488950"/>
          </a:xfrm>
          <a:prstGeom prst="flowChartProcess">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smtClean="0">
                <a:solidFill>
                  <a:schemeClr val="tx1"/>
                </a:solidFill>
                <a:latin typeface="Arial" panose="020B0604020202020204" pitchFamily="34" charset="0"/>
                <a:cs typeface="Arial" panose="020B0604020202020204" pitchFamily="34" charset="0"/>
              </a:rPr>
              <a:t>Somatosensory </a:t>
            </a:r>
          </a:p>
          <a:p>
            <a:pPr algn="ctr"/>
            <a:r>
              <a:rPr lang="en-US" sz="1600" b="1" smtClean="0">
                <a:solidFill>
                  <a:schemeClr val="tx1"/>
                </a:solidFill>
                <a:latin typeface="Arial" panose="020B0604020202020204" pitchFamily="34" charset="0"/>
                <a:cs typeface="Arial" panose="020B0604020202020204" pitchFamily="34" charset="0"/>
              </a:rPr>
              <a:t>cortex</a:t>
            </a:r>
            <a:endParaRPr lang="en-US" sz="1600" b="1">
              <a:solidFill>
                <a:schemeClr val="tx1"/>
              </a:solidFill>
              <a:latin typeface="Arial" panose="020B0604020202020204" pitchFamily="34" charset="0"/>
              <a:cs typeface="Arial" panose="020B0604020202020204" pitchFamily="34" charset="0"/>
            </a:endParaRPr>
          </a:p>
        </p:txBody>
      </p:sp>
      <p:sp>
        <p:nvSpPr>
          <p:cNvPr id="67" name="Flowchart: Process 66"/>
          <p:cNvSpPr/>
          <p:nvPr/>
        </p:nvSpPr>
        <p:spPr>
          <a:xfrm>
            <a:off x="3330092" y="2712427"/>
            <a:ext cx="1604942" cy="439369"/>
          </a:xfrm>
          <a:prstGeom prst="flowChartProcess">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smtClean="0">
                <a:solidFill>
                  <a:schemeClr val="tx1"/>
                </a:solidFill>
                <a:latin typeface="Arial" panose="020B0604020202020204" pitchFamily="34" charset="0"/>
                <a:cs typeface="Arial" panose="020B0604020202020204" pitchFamily="34" charset="0"/>
              </a:rPr>
              <a:t>Thalamus</a:t>
            </a:r>
            <a:endParaRPr lang="en-US" sz="1600" b="1">
              <a:solidFill>
                <a:schemeClr val="tx1"/>
              </a:solidFill>
              <a:latin typeface="Arial" panose="020B0604020202020204" pitchFamily="34" charset="0"/>
              <a:cs typeface="Arial" panose="020B0604020202020204" pitchFamily="34" charset="0"/>
            </a:endParaRPr>
          </a:p>
        </p:txBody>
      </p:sp>
      <p:sp>
        <p:nvSpPr>
          <p:cNvPr id="68" name="Flowchart: Process 67"/>
          <p:cNvSpPr/>
          <p:nvPr/>
        </p:nvSpPr>
        <p:spPr>
          <a:xfrm>
            <a:off x="7294658" y="3025372"/>
            <a:ext cx="2218196" cy="488950"/>
          </a:xfrm>
          <a:prstGeom prst="flowChartProcess">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smtClean="0">
                <a:solidFill>
                  <a:schemeClr val="tx1"/>
                </a:solidFill>
                <a:latin typeface="Arial" panose="020B0604020202020204" pitchFamily="34" charset="0"/>
                <a:cs typeface="Arial" panose="020B0604020202020204" pitchFamily="34" charset="0"/>
              </a:rPr>
              <a:t>Corticobulbar fibers</a:t>
            </a:r>
            <a:endParaRPr lang="en-US" sz="1600" b="1">
              <a:solidFill>
                <a:schemeClr val="tx1"/>
              </a:solidFill>
              <a:latin typeface="Arial" panose="020B0604020202020204" pitchFamily="34" charset="0"/>
              <a:cs typeface="Arial" panose="020B0604020202020204" pitchFamily="34" charset="0"/>
            </a:endParaRPr>
          </a:p>
        </p:txBody>
      </p:sp>
      <p:cxnSp>
        <p:nvCxnSpPr>
          <p:cNvPr id="70" name="Straight Arrow Connector 69"/>
          <p:cNvCxnSpPr/>
          <p:nvPr/>
        </p:nvCxnSpPr>
        <p:spPr>
          <a:xfrm flipH="1">
            <a:off x="6521062" y="3269847"/>
            <a:ext cx="732631" cy="0"/>
          </a:xfrm>
          <a:prstGeom prst="straightConnector1">
            <a:avLst/>
          </a:prstGeom>
          <a:ln w="444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71" name="Flowchart: Process 70"/>
          <p:cNvSpPr/>
          <p:nvPr/>
        </p:nvSpPr>
        <p:spPr>
          <a:xfrm>
            <a:off x="2267973" y="3767932"/>
            <a:ext cx="2218196" cy="488950"/>
          </a:xfrm>
          <a:prstGeom prst="flowChartProcess">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smtClean="0">
                <a:solidFill>
                  <a:schemeClr val="tx1"/>
                </a:solidFill>
                <a:latin typeface="Arial" panose="020B0604020202020204" pitchFamily="34" charset="0"/>
                <a:cs typeface="Arial" panose="020B0604020202020204" pitchFamily="34" charset="0"/>
              </a:rPr>
              <a:t>Spinalthalamic tract</a:t>
            </a:r>
            <a:endParaRPr lang="en-US" sz="1600" b="1">
              <a:solidFill>
                <a:schemeClr val="tx1"/>
              </a:solidFill>
              <a:latin typeface="Arial" panose="020B0604020202020204" pitchFamily="34" charset="0"/>
              <a:cs typeface="Arial" panose="020B0604020202020204" pitchFamily="34" charset="0"/>
            </a:endParaRPr>
          </a:p>
        </p:txBody>
      </p:sp>
      <p:cxnSp>
        <p:nvCxnSpPr>
          <p:cNvPr id="72" name="Straight Arrow Connector 71"/>
          <p:cNvCxnSpPr>
            <a:stCxn id="71" idx="3"/>
          </p:cNvCxnSpPr>
          <p:nvPr/>
        </p:nvCxnSpPr>
        <p:spPr>
          <a:xfrm flipV="1">
            <a:off x="4486169" y="3767933"/>
            <a:ext cx="811212" cy="244474"/>
          </a:xfrm>
          <a:prstGeom prst="straightConnector1">
            <a:avLst/>
          </a:prstGeom>
          <a:ln w="444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p:cNvCxnSpPr>
            <a:stCxn id="78" idx="0"/>
          </p:cNvCxnSpPr>
          <p:nvPr/>
        </p:nvCxnSpPr>
        <p:spPr>
          <a:xfrm flipH="1" flipV="1">
            <a:off x="5718069" y="4633914"/>
            <a:ext cx="337647" cy="338136"/>
          </a:xfrm>
          <a:prstGeom prst="straightConnector1">
            <a:avLst/>
          </a:prstGeom>
          <a:ln w="444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80" name="Flowchart: Process 79"/>
          <p:cNvSpPr/>
          <p:nvPr/>
        </p:nvSpPr>
        <p:spPr>
          <a:xfrm>
            <a:off x="6869989" y="3823885"/>
            <a:ext cx="1342836" cy="439369"/>
          </a:xfrm>
          <a:prstGeom prst="flowChartProcess">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smtClean="0">
                <a:solidFill>
                  <a:schemeClr val="tx1"/>
                </a:solidFill>
                <a:latin typeface="Arial" panose="020B0604020202020204" pitchFamily="34" charset="0"/>
                <a:cs typeface="Arial" panose="020B0604020202020204" pitchFamily="34" charset="0"/>
              </a:rPr>
              <a:t>Brainstem </a:t>
            </a:r>
            <a:endParaRPr lang="en-US" sz="1600" b="1">
              <a:solidFill>
                <a:schemeClr val="tx1"/>
              </a:solidFill>
              <a:latin typeface="Arial" panose="020B0604020202020204" pitchFamily="34" charset="0"/>
              <a:cs typeface="Arial" panose="020B0604020202020204" pitchFamily="34" charset="0"/>
            </a:endParaRPr>
          </a:p>
        </p:txBody>
      </p:sp>
      <p:sp>
        <p:nvSpPr>
          <p:cNvPr id="81" name="Flowchart: Process 80"/>
          <p:cNvSpPr/>
          <p:nvPr/>
        </p:nvSpPr>
        <p:spPr>
          <a:xfrm>
            <a:off x="7449882" y="4384266"/>
            <a:ext cx="2457599" cy="406811"/>
          </a:xfrm>
          <a:prstGeom prst="flowChartProcess">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smtClean="0">
                <a:solidFill>
                  <a:schemeClr val="tx1"/>
                </a:solidFill>
                <a:latin typeface="Arial" panose="020B0604020202020204" pitchFamily="34" charset="0"/>
                <a:cs typeface="Arial" panose="020B0604020202020204" pitchFamily="34" charset="0"/>
              </a:rPr>
              <a:t>Dorsolateral funiculus</a:t>
            </a:r>
            <a:endParaRPr lang="en-US" sz="1600" b="1">
              <a:solidFill>
                <a:schemeClr val="tx1"/>
              </a:solidFill>
              <a:latin typeface="Arial" panose="020B0604020202020204" pitchFamily="34" charset="0"/>
              <a:cs typeface="Arial" panose="020B0604020202020204" pitchFamily="34" charset="0"/>
            </a:endParaRPr>
          </a:p>
        </p:txBody>
      </p:sp>
      <p:sp>
        <p:nvSpPr>
          <p:cNvPr id="82" name="Flowchart: Process 81"/>
          <p:cNvSpPr/>
          <p:nvPr/>
        </p:nvSpPr>
        <p:spPr>
          <a:xfrm>
            <a:off x="8036064" y="5015758"/>
            <a:ext cx="1810298" cy="405427"/>
          </a:xfrm>
          <a:prstGeom prst="flowChartProcess">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smtClean="0">
                <a:solidFill>
                  <a:schemeClr val="tx1"/>
                </a:solidFill>
                <a:latin typeface="Arial" panose="020B0604020202020204" pitchFamily="34" charset="0"/>
                <a:cs typeface="Arial" panose="020B0604020202020204" pitchFamily="34" charset="0"/>
              </a:rPr>
              <a:t>Interneurons</a:t>
            </a:r>
            <a:endParaRPr lang="en-US" sz="1600" b="1">
              <a:solidFill>
                <a:schemeClr val="tx1"/>
              </a:solidFill>
              <a:latin typeface="Arial" panose="020B0604020202020204" pitchFamily="34" charset="0"/>
              <a:cs typeface="Arial" panose="020B0604020202020204" pitchFamily="34" charset="0"/>
            </a:endParaRPr>
          </a:p>
        </p:txBody>
      </p:sp>
      <p:cxnSp>
        <p:nvCxnSpPr>
          <p:cNvPr id="83" name="Straight Arrow Connector 82"/>
          <p:cNvCxnSpPr/>
          <p:nvPr/>
        </p:nvCxnSpPr>
        <p:spPr>
          <a:xfrm flipH="1">
            <a:off x="6856381" y="4564022"/>
            <a:ext cx="574957" cy="242553"/>
          </a:xfrm>
          <a:prstGeom prst="straightConnector1">
            <a:avLst/>
          </a:prstGeom>
          <a:ln w="444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p:cNvCxnSpPr/>
          <p:nvPr/>
        </p:nvCxnSpPr>
        <p:spPr>
          <a:xfrm flipH="1">
            <a:off x="7541407" y="5476875"/>
            <a:ext cx="804768" cy="250031"/>
          </a:xfrm>
          <a:prstGeom prst="straightConnector1">
            <a:avLst/>
          </a:prstGeom>
          <a:ln w="444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87" name="Flowchart: Process 86"/>
          <p:cNvSpPr/>
          <p:nvPr/>
        </p:nvSpPr>
        <p:spPr>
          <a:xfrm>
            <a:off x="8403756" y="6117472"/>
            <a:ext cx="3034664" cy="406811"/>
          </a:xfrm>
          <a:prstGeom prst="flowChartProcess">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smtClean="0">
                <a:solidFill>
                  <a:schemeClr val="tx1"/>
                </a:solidFill>
                <a:latin typeface="Arial" panose="020B0604020202020204" pitchFamily="34" charset="0"/>
                <a:cs typeface="Arial" panose="020B0604020202020204" pitchFamily="34" charset="0"/>
              </a:rPr>
              <a:t>Nociceptive afferent fiber</a:t>
            </a:r>
            <a:endParaRPr lang="en-US" sz="1600" b="1">
              <a:solidFill>
                <a:schemeClr val="tx1"/>
              </a:solidFill>
              <a:latin typeface="Arial" panose="020B0604020202020204" pitchFamily="34" charset="0"/>
              <a:cs typeface="Arial" panose="020B0604020202020204" pitchFamily="34" charset="0"/>
            </a:endParaRPr>
          </a:p>
        </p:txBody>
      </p:sp>
      <p:sp>
        <p:nvSpPr>
          <p:cNvPr id="88" name="Flowchart: Process 87"/>
          <p:cNvSpPr/>
          <p:nvPr/>
        </p:nvSpPr>
        <p:spPr>
          <a:xfrm>
            <a:off x="946513" y="4664133"/>
            <a:ext cx="2218196" cy="488950"/>
          </a:xfrm>
          <a:prstGeom prst="flowChartProcess">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smtClean="0">
                <a:solidFill>
                  <a:schemeClr val="tx1"/>
                </a:solidFill>
                <a:latin typeface="Arial" panose="020B0604020202020204" pitchFamily="34" charset="0"/>
                <a:cs typeface="Arial" panose="020B0604020202020204" pitchFamily="34" charset="0"/>
              </a:rPr>
              <a:t>Input system</a:t>
            </a:r>
            <a:endParaRPr lang="en-US" sz="2000" b="1">
              <a:solidFill>
                <a:schemeClr val="tx1"/>
              </a:solidFill>
              <a:latin typeface="Arial" panose="020B0604020202020204" pitchFamily="34" charset="0"/>
              <a:cs typeface="Arial" panose="020B0604020202020204" pitchFamily="34" charset="0"/>
            </a:endParaRPr>
          </a:p>
        </p:txBody>
      </p:sp>
      <p:sp>
        <p:nvSpPr>
          <p:cNvPr id="89" name="Flowchart: Process 88"/>
          <p:cNvSpPr/>
          <p:nvPr/>
        </p:nvSpPr>
        <p:spPr>
          <a:xfrm>
            <a:off x="956831" y="5199537"/>
            <a:ext cx="2218196" cy="488950"/>
          </a:xfrm>
          <a:prstGeom prst="flowChartProcess">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smtClean="0">
                <a:solidFill>
                  <a:schemeClr val="tx1"/>
                </a:solidFill>
                <a:latin typeface="Arial" panose="020B0604020202020204" pitchFamily="34" charset="0"/>
                <a:cs typeface="Arial" panose="020B0604020202020204" pitchFamily="34" charset="0"/>
              </a:rPr>
              <a:t>discrimination</a:t>
            </a:r>
            <a:endParaRPr lang="en-US" sz="2000" b="1">
              <a:solidFill>
                <a:schemeClr val="tx1"/>
              </a:solidFill>
              <a:latin typeface="Arial" panose="020B0604020202020204" pitchFamily="34" charset="0"/>
              <a:cs typeface="Arial" panose="020B0604020202020204" pitchFamily="34" charset="0"/>
            </a:endParaRPr>
          </a:p>
        </p:txBody>
      </p:sp>
      <p:sp>
        <p:nvSpPr>
          <p:cNvPr id="90" name="Flowchart: Process 89"/>
          <p:cNvSpPr/>
          <p:nvPr/>
        </p:nvSpPr>
        <p:spPr>
          <a:xfrm>
            <a:off x="958198" y="5720654"/>
            <a:ext cx="2388685" cy="488950"/>
          </a:xfrm>
          <a:prstGeom prst="flowChartProcess">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smtClean="0">
                <a:solidFill>
                  <a:schemeClr val="tx1"/>
                </a:solidFill>
                <a:latin typeface="Arial" panose="020B0604020202020204" pitchFamily="34" charset="0"/>
                <a:cs typeface="Arial" panose="020B0604020202020204" pitchFamily="34" charset="0"/>
              </a:rPr>
              <a:t>Afferent, emotion</a:t>
            </a:r>
            <a:endParaRPr lang="en-US" sz="2000" b="1">
              <a:solidFill>
                <a:schemeClr val="tx1"/>
              </a:solidFill>
              <a:latin typeface="Arial" panose="020B0604020202020204" pitchFamily="34" charset="0"/>
              <a:cs typeface="Arial" panose="020B0604020202020204" pitchFamily="34" charset="0"/>
            </a:endParaRPr>
          </a:p>
        </p:txBody>
      </p:sp>
      <p:sp>
        <p:nvSpPr>
          <p:cNvPr id="91" name="Flowchart: Process 90"/>
          <p:cNvSpPr/>
          <p:nvPr/>
        </p:nvSpPr>
        <p:spPr>
          <a:xfrm>
            <a:off x="956831" y="6249988"/>
            <a:ext cx="2218196" cy="488950"/>
          </a:xfrm>
          <a:prstGeom prst="flowChartProcess">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smtClean="0">
                <a:solidFill>
                  <a:schemeClr val="tx1"/>
                </a:solidFill>
                <a:latin typeface="Arial" panose="020B0604020202020204" pitchFamily="34" charset="0"/>
                <a:cs typeface="Arial" panose="020B0604020202020204" pitchFamily="34" charset="0"/>
              </a:rPr>
              <a:t>Central control</a:t>
            </a:r>
            <a:endParaRPr lang="en-US" sz="2000" b="1">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9373992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lowchart: Alternate Process 7"/>
          <p:cNvSpPr/>
          <p:nvPr/>
        </p:nvSpPr>
        <p:spPr>
          <a:xfrm>
            <a:off x="167423" y="185980"/>
            <a:ext cx="7969187" cy="712922"/>
          </a:xfrm>
          <a:prstGeom prst="flowChartAlternateProcess">
            <a:avLst/>
          </a:prstGeom>
          <a:solidFill>
            <a:schemeClr val="accent2">
              <a:lumMod val="60000"/>
              <a:lumOff val="40000"/>
              <a:alpha val="86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ct val="0"/>
              </a:spcBef>
            </a:pPr>
            <a:r>
              <a:rPr lang="en-US" altLang="en-US" sz="3800" b="1" smtClean="0">
                <a:solidFill>
                  <a:schemeClr val="tx1"/>
                </a:solidFill>
                <a:latin typeface="Arial" panose="020B0604020202020204" pitchFamily="34" charset="0"/>
              </a:rPr>
              <a:t>Những hiểu lầm về đau ở trẻ em</a:t>
            </a:r>
            <a:endParaRPr lang="en-US" altLang="en-US" sz="3800" b="1">
              <a:solidFill>
                <a:schemeClr val="tx1"/>
              </a:solidFill>
              <a:latin typeface="Arial" panose="020B0604020202020204" pitchFamily="34" charset="0"/>
            </a:endParaRPr>
          </a:p>
        </p:txBody>
      </p:sp>
      <p:sp>
        <p:nvSpPr>
          <p:cNvPr id="4" name="Rectangle 4"/>
          <p:cNvSpPr>
            <a:spLocks noChangeArrowheads="1"/>
          </p:cNvSpPr>
          <p:nvPr/>
        </p:nvSpPr>
        <p:spPr bwMode="auto">
          <a:xfrm>
            <a:off x="3161448" y="2126227"/>
            <a:ext cx="18415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nchor="ctr">
            <a:spAutoFit/>
          </a:bodyPr>
          <a:lstStyle>
            <a:lvl1pPr defTabSz="912813">
              <a:spcBef>
                <a:spcPct val="20000"/>
              </a:spcBef>
              <a:buChar char="•"/>
              <a:defRPr sz="3200">
                <a:solidFill>
                  <a:schemeClr val="tx1"/>
                </a:solidFill>
                <a:latin typeface="Times New Roman" panose="02020603050405020304" pitchFamily="18" charset="0"/>
              </a:defRPr>
            </a:lvl1pPr>
            <a:lvl2pPr marL="742950" indent="-285750" defTabSz="912813">
              <a:spcBef>
                <a:spcPct val="20000"/>
              </a:spcBef>
              <a:buChar char="–"/>
              <a:defRPr sz="2800">
                <a:solidFill>
                  <a:schemeClr val="tx1"/>
                </a:solidFill>
                <a:latin typeface="Times New Roman" panose="02020603050405020304" pitchFamily="18" charset="0"/>
              </a:defRPr>
            </a:lvl2pPr>
            <a:lvl3pPr marL="1143000" indent="-228600" defTabSz="912813">
              <a:spcBef>
                <a:spcPct val="20000"/>
              </a:spcBef>
              <a:buChar char="•"/>
              <a:defRPr sz="2400">
                <a:solidFill>
                  <a:schemeClr val="tx1"/>
                </a:solidFill>
                <a:latin typeface="Times New Roman" panose="02020603050405020304" pitchFamily="18" charset="0"/>
              </a:defRPr>
            </a:lvl3pPr>
            <a:lvl4pPr marL="1600200" indent="-228600" defTabSz="912813">
              <a:spcBef>
                <a:spcPct val="20000"/>
              </a:spcBef>
              <a:buChar char="–"/>
              <a:defRPr sz="2000">
                <a:solidFill>
                  <a:schemeClr val="tx1"/>
                </a:solidFill>
                <a:latin typeface="Times New Roman" panose="02020603050405020304" pitchFamily="18" charset="0"/>
              </a:defRPr>
            </a:lvl4pPr>
            <a:lvl5pPr marL="2057400" indent="-228600" defTabSz="912813">
              <a:spcBef>
                <a:spcPct val="20000"/>
              </a:spcBef>
              <a:buChar char="»"/>
              <a:defRPr sz="2000">
                <a:solidFill>
                  <a:schemeClr val="tx1"/>
                </a:solidFill>
                <a:latin typeface="Times New Roman" panose="02020603050405020304" pitchFamily="18" charset="0"/>
              </a:defRPr>
            </a:lvl5pPr>
            <a:lvl6pPr marL="2514600" indent="-228600" defTabSz="912813"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defTabSz="912813"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defTabSz="912813"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defTabSz="912813"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2400"/>
          </a:p>
          <a:p>
            <a:pPr>
              <a:spcBef>
                <a:spcPct val="0"/>
              </a:spcBef>
              <a:buFontTx/>
              <a:buNone/>
            </a:pPr>
            <a:endParaRPr lang="en-US" altLang="en-US" sz="2400"/>
          </a:p>
        </p:txBody>
      </p:sp>
      <p:sp>
        <p:nvSpPr>
          <p:cNvPr id="19" name="Rectangle 3"/>
          <p:cNvSpPr txBox="1">
            <a:spLocks noChangeArrowheads="1"/>
          </p:cNvSpPr>
          <p:nvPr/>
        </p:nvSpPr>
        <p:spPr>
          <a:xfrm>
            <a:off x="888946" y="1456599"/>
            <a:ext cx="8305800" cy="4419600"/>
          </a:xfrm>
          <a:prstGeom prst="rect">
            <a:avLst/>
          </a:prstGeom>
        </p:spPr>
        <p:txBody>
          <a:bodyPr vert="horz" lIns="91431" tIns="45716" rIns="91431" bIns="45716"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en-US" sz="2700" smtClean="0">
                <a:latin typeface="Arial" panose="020B0604020202020204" pitchFamily="34" charset="0"/>
              </a:rPr>
              <a:t>Hệ thần kinh trẻ sơ sinh chưa trưởng thành</a:t>
            </a:r>
          </a:p>
          <a:p>
            <a:endParaRPr lang="en-US" altLang="en-US" sz="2700" smtClean="0">
              <a:latin typeface="Arial" panose="020B0604020202020204" pitchFamily="34" charset="0"/>
            </a:endParaRPr>
          </a:p>
          <a:p>
            <a:r>
              <a:rPr lang="en-US" altLang="en-US" sz="2700" smtClean="0">
                <a:latin typeface="Arial" panose="020B0604020202020204" pitchFamily="34" charset="0"/>
              </a:rPr>
              <a:t>Chịu đựng đau tốt và ít khi cần thuốc giảm đau</a:t>
            </a:r>
          </a:p>
          <a:p>
            <a:endParaRPr lang="en-US" altLang="en-US" sz="2700" smtClean="0">
              <a:latin typeface="Arial" panose="020B0604020202020204" pitchFamily="34" charset="0"/>
            </a:endParaRPr>
          </a:p>
          <a:p>
            <a:r>
              <a:rPr lang="en-US" altLang="en-US" sz="2700" smtClean="0">
                <a:latin typeface="Arial" panose="020B0604020202020204" pitchFamily="34" charset="0"/>
              </a:rPr>
              <a:t>Không thể đánh giá đau ở trẻ em </a:t>
            </a:r>
          </a:p>
          <a:p>
            <a:endParaRPr lang="en-US" altLang="en-US" sz="2700" smtClean="0">
              <a:latin typeface="Arial" panose="020B0604020202020204" pitchFamily="34" charset="0"/>
            </a:endParaRPr>
          </a:p>
          <a:p>
            <a:r>
              <a:rPr lang="en-US" altLang="en-US" sz="2700" smtClean="0">
                <a:latin typeface="Arial" panose="020B0604020202020204" pitchFamily="34" charset="0"/>
              </a:rPr>
              <a:t>Dễ bị ngộ độc và nghiện thuốc</a:t>
            </a:r>
          </a:p>
          <a:p>
            <a:endParaRPr lang="en-US" altLang="en-US" sz="2700" smtClean="0">
              <a:latin typeface="Arial" panose="020B0604020202020204" pitchFamily="34" charset="0"/>
            </a:endParaRPr>
          </a:p>
          <a:p>
            <a:endParaRPr lang="en-US" altLang="en-US" sz="2700" smtClean="0">
              <a:latin typeface="Arial" panose="020B0604020202020204" pitchFamily="34" charset="0"/>
            </a:endParaRPr>
          </a:p>
          <a:p>
            <a:pPr>
              <a:buFontTx/>
              <a:buNone/>
            </a:pPr>
            <a:endParaRPr lang="en-US" altLang="en-US" sz="2700" smtClean="0">
              <a:latin typeface="Arial" panose="020B0604020202020204" pitchFamily="34" charset="0"/>
            </a:endParaRPr>
          </a:p>
        </p:txBody>
      </p:sp>
    </p:spTree>
    <p:extLst>
      <p:ext uri="{BB962C8B-B14F-4D97-AF65-F5344CB8AC3E}">
        <p14:creationId xmlns:p14="http://schemas.microsoft.com/office/powerpoint/2010/main" val="269734674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lowchart: Alternate Process 7"/>
          <p:cNvSpPr/>
          <p:nvPr/>
        </p:nvSpPr>
        <p:spPr>
          <a:xfrm>
            <a:off x="167423" y="185980"/>
            <a:ext cx="7969187" cy="712922"/>
          </a:xfrm>
          <a:prstGeom prst="flowChartAlternateProcess">
            <a:avLst/>
          </a:prstGeom>
          <a:solidFill>
            <a:schemeClr val="accent2">
              <a:lumMod val="60000"/>
              <a:lumOff val="40000"/>
              <a:alpha val="86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ct val="0"/>
              </a:spcBef>
            </a:pPr>
            <a:r>
              <a:rPr lang="en-US" altLang="en-US" sz="3800" b="1" smtClean="0">
                <a:solidFill>
                  <a:schemeClr val="tx1"/>
                </a:solidFill>
                <a:latin typeface="Arial" panose="020B0604020202020204" pitchFamily="34" charset="0"/>
              </a:rPr>
              <a:t>Hậu quả của đau ở trẻ em</a:t>
            </a:r>
            <a:endParaRPr lang="en-US" altLang="en-US" sz="3800" b="1">
              <a:solidFill>
                <a:schemeClr val="tx1"/>
              </a:solidFill>
              <a:latin typeface="Arial" panose="020B0604020202020204" pitchFamily="34" charset="0"/>
            </a:endParaRPr>
          </a:p>
        </p:txBody>
      </p:sp>
      <p:sp>
        <p:nvSpPr>
          <p:cNvPr id="4" name="Rectangle 4"/>
          <p:cNvSpPr>
            <a:spLocks noChangeArrowheads="1"/>
          </p:cNvSpPr>
          <p:nvPr/>
        </p:nvSpPr>
        <p:spPr bwMode="auto">
          <a:xfrm>
            <a:off x="3161448" y="2126227"/>
            <a:ext cx="18415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nchor="ctr">
            <a:spAutoFit/>
          </a:bodyPr>
          <a:lstStyle>
            <a:lvl1pPr defTabSz="912813">
              <a:spcBef>
                <a:spcPct val="20000"/>
              </a:spcBef>
              <a:buChar char="•"/>
              <a:defRPr sz="3200">
                <a:solidFill>
                  <a:schemeClr val="tx1"/>
                </a:solidFill>
                <a:latin typeface="Times New Roman" panose="02020603050405020304" pitchFamily="18" charset="0"/>
              </a:defRPr>
            </a:lvl1pPr>
            <a:lvl2pPr marL="742950" indent="-285750" defTabSz="912813">
              <a:spcBef>
                <a:spcPct val="20000"/>
              </a:spcBef>
              <a:buChar char="–"/>
              <a:defRPr sz="2800">
                <a:solidFill>
                  <a:schemeClr val="tx1"/>
                </a:solidFill>
                <a:latin typeface="Times New Roman" panose="02020603050405020304" pitchFamily="18" charset="0"/>
              </a:defRPr>
            </a:lvl2pPr>
            <a:lvl3pPr marL="1143000" indent="-228600" defTabSz="912813">
              <a:spcBef>
                <a:spcPct val="20000"/>
              </a:spcBef>
              <a:buChar char="•"/>
              <a:defRPr sz="2400">
                <a:solidFill>
                  <a:schemeClr val="tx1"/>
                </a:solidFill>
                <a:latin typeface="Times New Roman" panose="02020603050405020304" pitchFamily="18" charset="0"/>
              </a:defRPr>
            </a:lvl3pPr>
            <a:lvl4pPr marL="1600200" indent="-228600" defTabSz="912813">
              <a:spcBef>
                <a:spcPct val="20000"/>
              </a:spcBef>
              <a:buChar char="–"/>
              <a:defRPr sz="2000">
                <a:solidFill>
                  <a:schemeClr val="tx1"/>
                </a:solidFill>
                <a:latin typeface="Times New Roman" panose="02020603050405020304" pitchFamily="18" charset="0"/>
              </a:defRPr>
            </a:lvl4pPr>
            <a:lvl5pPr marL="2057400" indent="-228600" defTabSz="912813">
              <a:spcBef>
                <a:spcPct val="20000"/>
              </a:spcBef>
              <a:buChar char="»"/>
              <a:defRPr sz="2000">
                <a:solidFill>
                  <a:schemeClr val="tx1"/>
                </a:solidFill>
                <a:latin typeface="Times New Roman" panose="02020603050405020304" pitchFamily="18" charset="0"/>
              </a:defRPr>
            </a:lvl5pPr>
            <a:lvl6pPr marL="2514600" indent="-228600" defTabSz="912813"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defTabSz="912813"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defTabSz="912813"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defTabSz="912813"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2400"/>
          </a:p>
          <a:p>
            <a:pPr>
              <a:spcBef>
                <a:spcPct val="0"/>
              </a:spcBef>
              <a:buFontTx/>
              <a:buNone/>
            </a:pPr>
            <a:endParaRPr lang="en-US" altLang="en-US" sz="2400"/>
          </a:p>
        </p:txBody>
      </p:sp>
      <p:sp>
        <p:nvSpPr>
          <p:cNvPr id="6" name="Text Box 27"/>
          <p:cNvSpPr txBox="1">
            <a:spLocks noChangeArrowheads="1"/>
          </p:cNvSpPr>
          <p:nvPr/>
        </p:nvSpPr>
        <p:spPr bwMode="auto">
          <a:xfrm>
            <a:off x="937647" y="1347788"/>
            <a:ext cx="8153400" cy="551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defTabSz="409575">
              <a:spcBef>
                <a:spcPct val="20000"/>
              </a:spcBef>
              <a:buChar char="•"/>
              <a:defRPr sz="3200">
                <a:solidFill>
                  <a:schemeClr val="tx1"/>
                </a:solidFill>
                <a:latin typeface="Times New Roman" panose="02020603050405020304" pitchFamily="18" charset="0"/>
              </a:defRPr>
            </a:lvl1pPr>
            <a:lvl2pPr marL="742950" indent="-285750" defTabSz="409575">
              <a:spcBef>
                <a:spcPct val="20000"/>
              </a:spcBef>
              <a:buChar char="–"/>
              <a:defRPr sz="2800">
                <a:solidFill>
                  <a:schemeClr val="tx1"/>
                </a:solidFill>
                <a:latin typeface="Times New Roman" panose="02020603050405020304" pitchFamily="18" charset="0"/>
              </a:defRPr>
            </a:lvl2pPr>
            <a:lvl3pPr marL="1143000" indent="-228600" defTabSz="409575">
              <a:spcBef>
                <a:spcPct val="20000"/>
              </a:spcBef>
              <a:buChar char="•"/>
              <a:defRPr sz="2400">
                <a:solidFill>
                  <a:schemeClr val="tx1"/>
                </a:solidFill>
                <a:latin typeface="Times New Roman" panose="02020603050405020304" pitchFamily="18" charset="0"/>
              </a:defRPr>
            </a:lvl3pPr>
            <a:lvl4pPr marL="1600200" indent="-228600" defTabSz="409575">
              <a:spcBef>
                <a:spcPct val="20000"/>
              </a:spcBef>
              <a:buChar char="–"/>
              <a:defRPr sz="2000">
                <a:solidFill>
                  <a:schemeClr val="tx1"/>
                </a:solidFill>
                <a:latin typeface="Times New Roman" panose="02020603050405020304" pitchFamily="18" charset="0"/>
              </a:defRPr>
            </a:lvl4pPr>
            <a:lvl5pPr marL="2057400" indent="-228600" defTabSz="409575">
              <a:spcBef>
                <a:spcPct val="20000"/>
              </a:spcBef>
              <a:buChar char="»"/>
              <a:defRPr sz="2000">
                <a:solidFill>
                  <a:schemeClr val="tx1"/>
                </a:solidFill>
                <a:latin typeface="Times New Roman" panose="02020603050405020304" pitchFamily="18" charset="0"/>
              </a:defRPr>
            </a:lvl5pPr>
            <a:lvl6pPr marL="2514600" indent="-228600" defTabSz="409575"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defTabSz="409575"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defTabSz="409575"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defTabSz="409575"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Clr>
                <a:srgbClr val="C20041"/>
              </a:buClr>
            </a:pPr>
            <a:r>
              <a:rPr lang="en-US" altLang="en-US"/>
              <a:t> Tác hại không tốt về tâm lý và cảm xúc</a:t>
            </a:r>
            <a:br>
              <a:rPr lang="en-US" altLang="en-US"/>
            </a:br>
            <a:endParaRPr lang="en-US" altLang="en-US"/>
          </a:p>
          <a:p>
            <a:pPr eaLnBrk="1" hangingPunct="1">
              <a:spcBef>
                <a:spcPct val="0"/>
              </a:spcBef>
              <a:buClr>
                <a:srgbClr val="C20041"/>
              </a:buClr>
            </a:pPr>
            <a:r>
              <a:rPr lang="en-US" altLang="en-US"/>
              <a:t> Ảnh hưởng đến trạng thái của trẻ</a:t>
            </a:r>
          </a:p>
          <a:p>
            <a:pPr eaLnBrk="1" hangingPunct="1">
              <a:spcBef>
                <a:spcPct val="0"/>
              </a:spcBef>
              <a:buClr>
                <a:srgbClr val="C20041"/>
              </a:buClr>
            </a:pPr>
            <a:endParaRPr lang="en-US" altLang="en-US"/>
          </a:p>
          <a:p>
            <a:pPr eaLnBrk="1" hangingPunct="1">
              <a:spcBef>
                <a:spcPct val="0"/>
              </a:spcBef>
              <a:buClr>
                <a:srgbClr val="C20041"/>
              </a:buClr>
            </a:pPr>
            <a:r>
              <a:rPr lang="en-US" altLang="en-US">
                <a:cs typeface="Arial" panose="020B0604020202020204" pitchFamily="34" charset="0"/>
              </a:rPr>
              <a:t> L</a:t>
            </a:r>
            <a:r>
              <a:rPr lang="en-US" altLang="en-US"/>
              <a:t>àm rối loạn nhịp ăn và </a:t>
            </a:r>
            <a:r>
              <a:rPr lang="en-US" altLang="en-US" smtClean="0"/>
              <a:t>ngủ </a:t>
            </a:r>
            <a:r>
              <a:rPr lang="en-US" altLang="en-US"/>
              <a:t>của trẻ</a:t>
            </a:r>
            <a:endParaRPr lang="en-US" altLang="en-US">
              <a:cs typeface="Arial" panose="020B0604020202020204" pitchFamily="34" charset="0"/>
            </a:endParaRPr>
          </a:p>
          <a:p>
            <a:pPr eaLnBrk="1" hangingPunct="1">
              <a:spcBef>
                <a:spcPct val="0"/>
              </a:spcBef>
              <a:buClr>
                <a:srgbClr val="C20041"/>
              </a:buClr>
            </a:pPr>
            <a:endParaRPr lang="en-US" altLang="en-US">
              <a:cs typeface="Arial" panose="020B0604020202020204" pitchFamily="34" charset="0"/>
            </a:endParaRPr>
          </a:p>
          <a:p>
            <a:pPr eaLnBrk="1" hangingPunct="1">
              <a:spcBef>
                <a:spcPct val="0"/>
              </a:spcBef>
              <a:buClr>
                <a:srgbClr val="C20041"/>
              </a:buClr>
            </a:pPr>
            <a:r>
              <a:rPr lang="en-US" altLang="en-US"/>
              <a:t> Cuộc sống xã hội và thành tích học tập</a:t>
            </a:r>
          </a:p>
          <a:p>
            <a:pPr eaLnBrk="1" hangingPunct="1">
              <a:spcBef>
                <a:spcPct val="0"/>
              </a:spcBef>
              <a:buClr>
                <a:srgbClr val="C20041"/>
              </a:buClr>
            </a:pPr>
            <a:endParaRPr lang="en-US" altLang="en-US"/>
          </a:p>
          <a:p>
            <a:pPr eaLnBrk="1" hangingPunct="1">
              <a:spcBef>
                <a:spcPct val="0"/>
              </a:spcBef>
              <a:buClr>
                <a:srgbClr val="C20041"/>
              </a:buClr>
            </a:pPr>
            <a:r>
              <a:rPr lang="en-US" altLang="en-US"/>
              <a:t> Với trẻ nhỏ, ảnh hưởng bất lợi về hệ thần kinh cảm giác đau và khả năng ứng phó đau sau này</a:t>
            </a:r>
          </a:p>
          <a:p>
            <a:pPr eaLnBrk="1" hangingPunct="1">
              <a:spcBef>
                <a:spcPct val="0"/>
              </a:spcBef>
              <a:buClr>
                <a:srgbClr val="C20041"/>
              </a:buClr>
              <a:buSzPct val="90000"/>
              <a:buFont typeface="Monotype Sorts" pitchFamily="2" charset="2"/>
              <a:buNone/>
            </a:pPr>
            <a:endParaRPr lang="en-US" altLang="en-US"/>
          </a:p>
          <a:p>
            <a:pPr eaLnBrk="1" hangingPunct="1">
              <a:spcBef>
                <a:spcPct val="0"/>
              </a:spcBef>
              <a:buClr>
                <a:srgbClr val="C20041"/>
              </a:buClr>
              <a:buSzPct val="90000"/>
              <a:buFont typeface="Monotype Sorts" pitchFamily="2" charset="2"/>
              <a:buNone/>
            </a:pPr>
            <a:endParaRPr lang="en-US" altLang="en-US" sz="2400"/>
          </a:p>
        </p:txBody>
      </p:sp>
    </p:spTree>
    <p:extLst>
      <p:ext uri="{BB962C8B-B14F-4D97-AF65-F5344CB8AC3E}">
        <p14:creationId xmlns:p14="http://schemas.microsoft.com/office/powerpoint/2010/main" val="37425747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lowchart: Alternate Process 7"/>
          <p:cNvSpPr/>
          <p:nvPr/>
        </p:nvSpPr>
        <p:spPr>
          <a:xfrm>
            <a:off x="260414" y="170482"/>
            <a:ext cx="2715262" cy="712922"/>
          </a:xfrm>
          <a:prstGeom prst="flowChartAlternateProcess">
            <a:avLst/>
          </a:prstGeom>
          <a:solidFill>
            <a:schemeClr val="accent2">
              <a:lumMod val="60000"/>
              <a:lumOff val="40000"/>
              <a:alpha val="86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ct val="0"/>
              </a:spcBef>
            </a:pPr>
            <a:r>
              <a:rPr lang="en-US" altLang="en-US" sz="3800" b="1" smtClean="0">
                <a:solidFill>
                  <a:schemeClr val="tx1"/>
                </a:solidFill>
                <a:latin typeface="Arial" panose="020B0604020202020204" pitchFamily="34" charset="0"/>
              </a:rPr>
              <a:t>Kết luận</a:t>
            </a:r>
            <a:endParaRPr lang="en-US" altLang="en-US" sz="3800" b="1">
              <a:solidFill>
                <a:schemeClr val="tx1"/>
              </a:solidFill>
              <a:latin typeface="Arial" panose="020B0604020202020204" pitchFamily="34" charset="0"/>
            </a:endParaRPr>
          </a:p>
        </p:txBody>
      </p:sp>
      <p:sp>
        <p:nvSpPr>
          <p:cNvPr id="4" name="Rectangle 4"/>
          <p:cNvSpPr>
            <a:spLocks noChangeArrowheads="1"/>
          </p:cNvSpPr>
          <p:nvPr/>
        </p:nvSpPr>
        <p:spPr bwMode="auto">
          <a:xfrm>
            <a:off x="3161448" y="2126227"/>
            <a:ext cx="18415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nchor="ctr">
            <a:spAutoFit/>
          </a:bodyPr>
          <a:lstStyle>
            <a:lvl1pPr defTabSz="912813">
              <a:spcBef>
                <a:spcPct val="20000"/>
              </a:spcBef>
              <a:buChar char="•"/>
              <a:defRPr sz="3200">
                <a:solidFill>
                  <a:schemeClr val="tx1"/>
                </a:solidFill>
                <a:latin typeface="Times New Roman" panose="02020603050405020304" pitchFamily="18" charset="0"/>
              </a:defRPr>
            </a:lvl1pPr>
            <a:lvl2pPr marL="742950" indent="-285750" defTabSz="912813">
              <a:spcBef>
                <a:spcPct val="20000"/>
              </a:spcBef>
              <a:buChar char="–"/>
              <a:defRPr sz="2800">
                <a:solidFill>
                  <a:schemeClr val="tx1"/>
                </a:solidFill>
                <a:latin typeface="Times New Roman" panose="02020603050405020304" pitchFamily="18" charset="0"/>
              </a:defRPr>
            </a:lvl2pPr>
            <a:lvl3pPr marL="1143000" indent="-228600" defTabSz="912813">
              <a:spcBef>
                <a:spcPct val="20000"/>
              </a:spcBef>
              <a:buChar char="•"/>
              <a:defRPr sz="2400">
                <a:solidFill>
                  <a:schemeClr val="tx1"/>
                </a:solidFill>
                <a:latin typeface="Times New Roman" panose="02020603050405020304" pitchFamily="18" charset="0"/>
              </a:defRPr>
            </a:lvl3pPr>
            <a:lvl4pPr marL="1600200" indent="-228600" defTabSz="912813">
              <a:spcBef>
                <a:spcPct val="20000"/>
              </a:spcBef>
              <a:buChar char="–"/>
              <a:defRPr sz="2000">
                <a:solidFill>
                  <a:schemeClr val="tx1"/>
                </a:solidFill>
                <a:latin typeface="Times New Roman" panose="02020603050405020304" pitchFamily="18" charset="0"/>
              </a:defRPr>
            </a:lvl4pPr>
            <a:lvl5pPr marL="2057400" indent="-228600" defTabSz="912813">
              <a:spcBef>
                <a:spcPct val="20000"/>
              </a:spcBef>
              <a:buChar char="»"/>
              <a:defRPr sz="2000">
                <a:solidFill>
                  <a:schemeClr val="tx1"/>
                </a:solidFill>
                <a:latin typeface="Times New Roman" panose="02020603050405020304" pitchFamily="18" charset="0"/>
              </a:defRPr>
            </a:lvl5pPr>
            <a:lvl6pPr marL="2514600" indent="-228600" defTabSz="912813"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defTabSz="912813"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defTabSz="912813"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defTabSz="912813"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2400"/>
          </a:p>
          <a:p>
            <a:pPr>
              <a:spcBef>
                <a:spcPct val="0"/>
              </a:spcBef>
              <a:buFontTx/>
              <a:buNone/>
            </a:pPr>
            <a:endParaRPr lang="en-US" altLang="en-US" sz="2400"/>
          </a:p>
        </p:txBody>
      </p:sp>
      <p:sp>
        <p:nvSpPr>
          <p:cNvPr id="7" name="Rectangle 3"/>
          <p:cNvSpPr txBox="1">
            <a:spLocks noChangeArrowheads="1"/>
          </p:cNvSpPr>
          <p:nvPr/>
        </p:nvSpPr>
        <p:spPr>
          <a:xfrm>
            <a:off x="782665" y="1224366"/>
            <a:ext cx="9267825" cy="53419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en-US" smtClean="0"/>
              <a:t>Cái gây đau ở người lớn đều có thể gây đau ở trẻ em</a:t>
            </a:r>
          </a:p>
          <a:p>
            <a:endParaRPr lang="en-US" altLang="en-US" smtClean="0"/>
          </a:p>
          <a:p>
            <a:r>
              <a:rPr lang="en-US" altLang="en-US" smtClean="0"/>
              <a:t>Có thể lượng giá đau tùy theo sự phát triển của trẻ</a:t>
            </a:r>
          </a:p>
          <a:p>
            <a:endParaRPr lang="en-US" altLang="en-US" smtClean="0"/>
          </a:p>
          <a:p>
            <a:r>
              <a:rPr lang="en-US" altLang="en-US" smtClean="0"/>
              <a:t>Các thuốc giảm đau nếu dùng đúng không hại cho trẻ</a:t>
            </a:r>
          </a:p>
          <a:p>
            <a:endParaRPr lang="en-US" altLang="en-US" smtClean="0"/>
          </a:p>
          <a:p>
            <a:r>
              <a:rPr lang="en-US" altLang="en-US" smtClean="0"/>
              <a:t>Vai trò của nhận thức, cảm xúc và hành vi trên cảm nhận đau </a:t>
            </a:r>
          </a:p>
          <a:p>
            <a:endParaRPr lang="en-US" altLang="en-US" smtClean="0"/>
          </a:p>
          <a:p>
            <a:r>
              <a:rPr lang="en-US" altLang="en-US" smtClean="0"/>
              <a:t>Chú ý đến việc phối hợp điều trị không dùng thuốc</a:t>
            </a:r>
          </a:p>
        </p:txBody>
      </p:sp>
    </p:spTree>
    <p:extLst>
      <p:ext uri="{BB962C8B-B14F-4D97-AF65-F5344CB8AC3E}">
        <p14:creationId xmlns:p14="http://schemas.microsoft.com/office/powerpoint/2010/main" val="143193421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lowchart: Alternate Process 4"/>
          <p:cNvSpPr/>
          <p:nvPr/>
        </p:nvSpPr>
        <p:spPr>
          <a:xfrm>
            <a:off x="167423" y="185980"/>
            <a:ext cx="2854746" cy="712922"/>
          </a:xfrm>
          <a:prstGeom prst="flowChartAlternateProcess">
            <a:avLst/>
          </a:prstGeom>
          <a:solidFill>
            <a:schemeClr val="accent2">
              <a:lumMod val="60000"/>
              <a:lumOff val="40000"/>
              <a:alpha val="86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200" smtClean="0">
                <a:solidFill>
                  <a:schemeClr val="tx1"/>
                </a:solidFill>
              </a:rPr>
              <a:t>Đau là gì?</a:t>
            </a:r>
            <a:endParaRPr lang="en-US" sz="4200">
              <a:solidFill>
                <a:schemeClr val="tx1"/>
              </a:solidFill>
            </a:endParaRPr>
          </a:p>
        </p:txBody>
      </p:sp>
      <p:sp>
        <p:nvSpPr>
          <p:cNvPr id="6" name="Text Box 26"/>
          <p:cNvSpPr txBox="1">
            <a:spLocks noChangeArrowheads="1"/>
          </p:cNvSpPr>
          <p:nvPr/>
        </p:nvSpPr>
        <p:spPr bwMode="auto">
          <a:xfrm>
            <a:off x="588935" y="1217909"/>
            <a:ext cx="11143281" cy="609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50800" indent="-50800" defTabSz="409575">
              <a:spcBef>
                <a:spcPct val="20000"/>
              </a:spcBef>
              <a:buChar char="•"/>
              <a:defRPr sz="3200">
                <a:solidFill>
                  <a:schemeClr val="tx1"/>
                </a:solidFill>
                <a:latin typeface="Times New Roman" panose="02020603050405020304" pitchFamily="18" charset="0"/>
              </a:defRPr>
            </a:lvl1pPr>
            <a:lvl2pPr marL="742950" indent="-285750" defTabSz="409575">
              <a:spcBef>
                <a:spcPct val="20000"/>
              </a:spcBef>
              <a:buChar char="–"/>
              <a:defRPr sz="2800">
                <a:solidFill>
                  <a:schemeClr val="tx1"/>
                </a:solidFill>
                <a:latin typeface="Times New Roman" panose="02020603050405020304" pitchFamily="18" charset="0"/>
              </a:defRPr>
            </a:lvl2pPr>
            <a:lvl3pPr marL="1143000" indent="-228600" defTabSz="409575">
              <a:spcBef>
                <a:spcPct val="20000"/>
              </a:spcBef>
              <a:buChar char="•"/>
              <a:defRPr sz="2400">
                <a:solidFill>
                  <a:schemeClr val="tx1"/>
                </a:solidFill>
                <a:latin typeface="Times New Roman" panose="02020603050405020304" pitchFamily="18" charset="0"/>
              </a:defRPr>
            </a:lvl3pPr>
            <a:lvl4pPr marL="1600200" indent="-228600" defTabSz="409575">
              <a:spcBef>
                <a:spcPct val="20000"/>
              </a:spcBef>
              <a:buChar char="–"/>
              <a:defRPr sz="2000">
                <a:solidFill>
                  <a:schemeClr val="tx1"/>
                </a:solidFill>
                <a:latin typeface="Times New Roman" panose="02020603050405020304" pitchFamily="18" charset="0"/>
              </a:defRPr>
            </a:lvl4pPr>
            <a:lvl5pPr marL="2057400" indent="-228600" defTabSz="409575">
              <a:spcBef>
                <a:spcPct val="20000"/>
              </a:spcBef>
              <a:buChar char="»"/>
              <a:defRPr sz="2000">
                <a:solidFill>
                  <a:schemeClr val="tx1"/>
                </a:solidFill>
                <a:latin typeface="Times New Roman" panose="02020603050405020304" pitchFamily="18" charset="0"/>
              </a:defRPr>
            </a:lvl5pPr>
            <a:lvl6pPr marL="2514600" indent="-228600" defTabSz="409575"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defTabSz="409575"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defTabSz="409575"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defTabSz="409575"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Clr>
                <a:srgbClr val="C20041"/>
              </a:buClr>
              <a:buSzPct val="90000"/>
              <a:buFont typeface="Monotype Sorts" pitchFamily="2" charset="2"/>
              <a:buNone/>
            </a:pPr>
            <a:r>
              <a:rPr lang="en-US" altLang="en-US">
                <a:latin typeface="Arial" panose="020B0604020202020204" pitchFamily="34" charset="0"/>
              </a:rPr>
              <a:t>An unpleasant sensory and emotional experience associated with actual or potential tissue damage, or described in terms of such damage. </a:t>
            </a:r>
          </a:p>
          <a:p>
            <a:pPr algn="r" eaLnBrk="1" hangingPunct="1">
              <a:spcBef>
                <a:spcPct val="0"/>
              </a:spcBef>
              <a:buClr>
                <a:srgbClr val="C20041"/>
              </a:buClr>
              <a:buSzPct val="90000"/>
              <a:buFont typeface="Monotype Sorts" pitchFamily="2" charset="2"/>
              <a:buNone/>
            </a:pPr>
            <a:r>
              <a:rPr lang="en-US" altLang="en-US" smtClean="0">
                <a:latin typeface="Arial" panose="020B0604020202020204" pitchFamily="34" charset="0"/>
              </a:rPr>
              <a:t>       </a:t>
            </a:r>
            <a:r>
              <a:rPr lang="en-US" altLang="en-US">
                <a:latin typeface="Arial" panose="020B0604020202020204" pitchFamily="34" charset="0"/>
              </a:rPr>
              <a:t>		International Association for the Study of Pain (IASP)</a:t>
            </a:r>
          </a:p>
          <a:p>
            <a:pPr eaLnBrk="1" hangingPunct="1">
              <a:spcBef>
                <a:spcPct val="0"/>
              </a:spcBef>
              <a:buClr>
                <a:srgbClr val="C20041"/>
              </a:buClr>
              <a:buSzPct val="90000"/>
              <a:buFont typeface="Monotype Sorts" pitchFamily="2" charset="2"/>
              <a:buNone/>
            </a:pPr>
            <a:endParaRPr lang="en-US" altLang="en-US">
              <a:latin typeface="Arial" panose="020B0604020202020204" pitchFamily="34" charset="0"/>
            </a:endParaRPr>
          </a:p>
          <a:p>
            <a:pPr eaLnBrk="1" hangingPunct="1">
              <a:spcBef>
                <a:spcPct val="0"/>
              </a:spcBef>
              <a:buClr>
                <a:srgbClr val="C20041"/>
              </a:buClr>
              <a:buSzPct val="90000"/>
              <a:buFont typeface="Monotype Sorts" pitchFamily="2" charset="2"/>
              <a:buNone/>
            </a:pPr>
            <a:r>
              <a:rPr lang="en-US" altLang="en-US">
                <a:latin typeface="Arial" panose="020B0604020202020204" pitchFamily="34" charset="0"/>
              </a:rPr>
              <a:t>Là một </a:t>
            </a:r>
            <a:r>
              <a:rPr lang="en-US" altLang="en-US" smtClean="0">
                <a:latin typeface="Arial" panose="020B0604020202020204" pitchFamily="34" charset="0"/>
              </a:rPr>
              <a:t>trải </a:t>
            </a:r>
            <a:r>
              <a:rPr lang="en-US" altLang="en-US">
                <a:latin typeface="Arial" panose="020B0604020202020204" pitchFamily="34" charset="0"/>
              </a:rPr>
              <a:t>nghiệm khó chịu về cảm giác và cảm xúc đi kèm với tổn thương mô thực sự hoặc tiềm tàng, hoặc được mô tả trong thuật ngữ của những tổn thương đó.</a:t>
            </a:r>
          </a:p>
          <a:p>
            <a:pPr algn="r" eaLnBrk="1" hangingPunct="1">
              <a:spcBef>
                <a:spcPct val="0"/>
              </a:spcBef>
              <a:buClr>
                <a:srgbClr val="C20041"/>
              </a:buClr>
              <a:buSzPct val="90000"/>
              <a:buFont typeface="Monotype Sorts" pitchFamily="2" charset="2"/>
              <a:buNone/>
            </a:pPr>
            <a:r>
              <a:rPr lang="en-US" altLang="en-US">
                <a:latin typeface="Arial" panose="020B0604020202020204" pitchFamily="34" charset="0"/>
              </a:rPr>
              <a:t>						Hiệp Hội Quốc Tế Nghiên Cứu Về Đau</a:t>
            </a:r>
          </a:p>
        </p:txBody>
      </p:sp>
    </p:spTree>
    <p:extLst>
      <p:ext uri="{BB962C8B-B14F-4D97-AF65-F5344CB8AC3E}">
        <p14:creationId xmlns:p14="http://schemas.microsoft.com/office/powerpoint/2010/main" val="2293092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lowchart: Alternate Process 4"/>
          <p:cNvSpPr/>
          <p:nvPr/>
        </p:nvSpPr>
        <p:spPr>
          <a:xfrm>
            <a:off x="167423" y="185980"/>
            <a:ext cx="2854746" cy="712922"/>
          </a:xfrm>
          <a:prstGeom prst="flowChartAlternateProcess">
            <a:avLst/>
          </a:prstGeom>
          <a:solidFill>
            <a:schemeClr val="accent2">
              <a:lumMod val="60000"/>
              <a:lumOff val="40000"/>
              <a:alpha val="86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200" smtClean="0">
                <a:solidFill>
                  <a:schemeClr val="tx1"/>
                </a:solidFill>
              </a:rPr>
              <a:t>Đau là gì?</a:t>
            </a:r>
            <a:endParaRPr lang="en-US" sz="4200">
              <a:solidFill>
                <a:schemeClr val="tx1"/>
              </a:solidFill>
            </a:endParaRPr>
          </a:p>
        </p:txBody>
      </p:sp>
      <p:sp>
        <p:nvSpPr>
          <p:cNvPr id="6" name="Text Box 26"/>
          <p:cNvSpPr txBox="1">
            <a:spLocks noChangeArrowheads="1"/>
          </p:cNvSpPr>
          <p:nvPr/>
        </p:nvSpPr>
        <p:spPr bwMode="auto">
          <a:xfrm>
            <a:off x="588935" y="1217909"/>
            <a:ext cx="11143281" cy="609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50800" indent="-50800" defTabSz="409575">
              <a:spcBef>
                <a:spcPct val="20000"/>
              </a:spcBef>
              <a:buChar char="•"/>
              <a:defRPr sz="3200">
                <a:solidFill>
                  <a:schemeClr val="tx1"/>
                </a:solidFill>
                <a:latin typeface="Times New Roman" panose="02020603050405020304" pitchFamily="18" charset="0"/>
              </a:defRPr>
            </a:lvl1pPr>
            <a:lvl2pPr marL="742950" indent="-285750" defTabSz="409575">
              <a:spcBef>
                <a:spcPct val="20000"/>
              </a:spcBef>
              <a:buChar char="–"/>
              <a:defRPr sz="2800">
                <a:solidFill>
                  <a:schemeClr val="tx1"/>
                </a:solidFill>
                <a:latin typeface="Times New Roman" panose="02020603050405020304" pitchFamily="18" charset="0"/>
              </a:defRPr>
            </a:lvl2pPr>
            <a:lvl3pPr marL="1143000" indent="-228600" defTabSz="409575">
              <a:spcBef>
                <a:spcPct val="20000"/>
              </a:spcBef>
              <a:buChar char="•"/>
              <a:defRPr sz="2400">
                <a:solidFill>
                  <a:schemeClr val="tx1"/>
                </a:solidFill>
                <a:latin typeface="Times New Roman" panose="02020603050405020304" pitchFamily="18" charset="0"/>
              </a:defRPr>
            </a:lvl3pPr>
            <a:lvl4pPr marL="1600200" indent="-228600" defTabSz="409575">
              <a:spcBef>
                <a:spcPct val="20000"/>
              </a:spcBef>
              <a:buChar char="–"/>
              <a:defRPr sz="2000">
                <a:solidFill>
                  <a:schemeClr val="tx1"/>
                </a:solidFill>
                <a:latin typeface="Times New Roman" panose="02020603050405020304" pitchFamily="18" charset="0"/>
              </a:defRPr>
            </a:lvl4pPr>
            <a:lvl5pPr marL="2057400" indent="-228600" defTabSz="409575">
              <a:spcBef>
                <a:spcPct val="20000"/>
              </a:spcBef>
              <a:buChar char="»"/>
              <a:defRPr sz="2000">
                <a:solidFill>
                  <a:schemeClr val="tx1"/>
                </a:solidFill>
                <a:latin typeface="Times New Roman" panose="02020603050405020304" pitchFamily="18" charset="0"/>
              </a:defRPr>
            </a:lvl5pPr>
            <a:lvl6pPr marL="2514600" indent="-228600" defTabSz="409575"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defTabSz="409575"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defTabSz="409575"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defTabSz="409575"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Clr>
                <a:srgbClr val="C20041"/>
              </a:buClr>
              <a:buSzPct val="90000"/>
              <a:buFont typeface="Monotype Sorts" pitchFamily="2" charset="2"/>
              <a:buNone/>
            </a:pPr>
            <a:endParaRPr lang="en-US" altLang="en-US">
              <a:latin typeface="Arial" panose="020B0604020202020204" pitchFamily="34" charset="0"/>
            </a:endParaRPr>
          </a:p>
        </p:txBody>
      </p:sp>
      <p:sp>
        <p:nvSpPr>
          <p:cNvPr id="4" name="Rectangle 3"/>
          <p:cNvSpPr txBox="1">
            <a:spLocks noChangeArrowheads="1"/>
          </p:cNvSpPr>
          <p:nvPr/>
        </p:nvSpPr>
        <p:spPr>
          <a:xfrm>
            <a:off x="1245031" y="1328818"/>
            <a:ext cx="9220200" cy="49053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en-US" smtClean="0"/>
              <a:t>Hội Đau Hoa Kỳ</a:t>
            </a:r>
          </a:p>
          <a:p>
            <a:pPr>
              <a:buFontTx/>
              <a:buNone/>
            </a:pPr>
            <a:r>
              <a:rPr lang="en-US" altLang="en-US" smtClean="0">
                <a:solidFill>
                  <a:schemeClr val="folHlink"/>
                </a:solidFill>
              </a:rPr>
              <a:t>		</a:t>
            </a:r>
          </a:p>
          <a:p>
            <a:pPr>
              <a:buFontTx/>
              <a:buNone/>
            </a:pPr>
            <a:r>
              <a:rPr lang="en-US" altLang="en-US" b="1" i="1" smtClean="0">
                <a:solidFill>
                  <a:schemeClr val="folHlink"/>
                </a:solidFill>
              </a:rPr>
              <a:t>		</a:t>
            </a:r>
            <a:r>
              <a:rPr lang="en-US" altLang="en-US" i="1" smtClean="0">
                <a:solidFill>
                  <a:srgbClr val="FF0000"/>
                </a:solidFill>
              </a:rPr>
              <a:t>Đau là dấu hiệu sinh tồn thứ 5</a:t>
            </a:r>
          </a:p>
          <a:p>
            <a:pPr>
              <a:buFontTx/>
              <a:buNone/>
            </a:pPr>
            <a:endParaRPr lang="en-US" altLang="en-US" i="1" smtClean="0">
              <a:solidFill>
                <a:schemeClr val="accent2"/>
              </a:solidFill>
            </a:endParaRPr>
          </a:p>
          <a:p>
            <a:r>
              <a:rPr lang="en-US" altLang="en-US" smtClean="0"/>
              <a:t>Đại hội thế giới về đau lần thứ 11</a:t>
            </a:r>
          </a:p>
          <a:p>
            <a:pPr>
              <a:buFontTx/>
              <a:buNone/>
            </a:pPr>
            <a:r>
              <a:rPr lang="en-US" altLang="en-US" smtClean="0"/>
              <a:t>	(21-26/8/2005, Sydney, Úc)</a:t>
            </a:r>
          </a:p>
          <a:p>
            <a:pPr>
              <a:buFontTx/>
              <a:buNone/>
            </a:pPr>
            <a:r>
              <a:rPr lang="en-US" altLang="en-US" smtClean="0">
                <a:solidFill>
                  <a:schemeClr val="folHlink"/>
                </a:solidFill>
              </a:rPr>
              <a:t>		</a:t>
            </a:r>
          </a:p>
          <a:p>
            <a:pPr>
              <a:buFontTx/>
              <a:buNone/>
            </a:pPr>
            <a:r>
              <a:rPr lang="en-US" altLang="en-US" b="1" i="1" smtClean="0">
                <a:solidFill>
                  <a:schemeClr val="folHlink"/>
                </a:solidFill>
              </a:rPr>
              <a:t>	</a:t>
            </a:r>
            <a:r>
              <a:rPr lang="en-US" altLang="en-US" b="1" i="1" smtClean="0">
                <a:solidFill>
                  <a:schemeClr val="accent2"/>
                </a:solidFill>
              </a:rPr>
              <a:t>	</a:t>
            </a:r>
            <a:r>
              <a:rPr lang="en-US" altLang="en-US" i="1" smtClean="0">
                <a:solidFill>
                  <a:srgbClr val="FF0000"/>
                </a:solidFill>
              </a:rPr>
              <a:t>Đau ở trẻ em không được điều trị đúng mức</a:t>
            </a:r>
            <a:endParaRPr lang="en-US" altLang="en-US" smtClean="0">
              <a:solidFill>
                <a:srgbClr val="FF0000"/>
              </a:solidFill>
            </a:endParaRPr>
          </a:p>
          <a:p>
            <a:pPr>
              <a:buFontTx/>
              <a:buNone/>
            </a:pPr>
            <a:endParaRPr lang="en-US" altLang="en-US" smtClean="0">
              <a:solidFill>
                <a:schemeClr val="accent2"/>
              </a:solidFill>
            </a:endParaRPr>
          </a:p>
        </p:txBody>
      </p:sp>
    </p:spTree>
    <p:extLst>
      <p:ext uri="{BB962C8B-B14F-4D97-AF65-F5344CB8AC3E}">
        <p14:creationId xmlns:p14="http://schemas.microsoft.com/office/powerpoint/2010/main" val="1024155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nodePh="1">
                                  <p:stCondLst>
                                    <p:cond delay="0"/>
                                  </p:stCondLst>
                                  <p:endCondLst>
                                    <p:cond evt="begin" delay="0">
                                      <p:tn val="5"/>
                                    </p:cond>
                                  </p:end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lowchart: Alternate Process 5"/>
          <p:cNvSpPr/>
          <p:nvPr/>
        </p:nvSpPr>
        <p:spPr>
          <a:xfrm>
            <a:off x="167423" y="185980"/>
            <a:ext cx="7488740" cy="712922"/>
          </a:xfrm>
          <a:prstGeom prst="flowChartAlternateProcess">
            <a:avLst/>
          </a:prstGeom>
          <a:solidFill>
            <a:schemeClr val="accent2">
              <a:lumMod val="60000"/>
              <a:lumOff val="40000"/>
              <a:alpha val="86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200" smtClean="0">
                <a:solidFill>
                  <a:schemeClr val="tx1"/>
                </a:solidFill>
              </a:rPr>
              <a:t>Những hiểu lầm về đau ở trẻ em</a:t>
            </a:r>
            <a:endParaRPr lang="en-US" sz="4200">
              <a:solidFill>
                <a:schemeClr val="tx1"/>
              </a:solidFill>
            </a:endParaRPr>
          </a:p>
        </p:txBody>
      </p:sp>
      <p:sp>
        <p:nvSpPr>
          <p:cNvPr id="4" name="Rectangle 3"/>
          <p:cNvSpPr txBox="1">
            <a:spLocks noChangeArrowheads="1"/>
          </p:cNvSpPr>
          <p:nvPr/>
        </p:nvSpPr>
        <p:spPr>
          <a:xfrm>
            <a:off x="931189" y="1668651"/>
            <a:ext cx="9669651" cy="44196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en-US" smtClean="0">
                <a:latin typeface="Arial" panose="020B0604020202020204" pitchFamily="34" charset="0"/>
              </a:rPr>
              <a:t>Hệ thần kinh trẻ sơ sinh chưa trưởng thành</a:t>
            </a:r>
          </a:p>
          <a:p>
            <a:endParaRPr lang="en-US" altLang="en-US" smtClean="0">
              <a:latin typeface="Arial" panose="020B0604020202020204" pitchFamily="34" charset="0"/>
            </a:endParaRPr>
          </a:p>
          <a:p>
            <a:r>
              <a:rPr lang="en-US" altLang="en-US" smtClean="0">
                <a:latin typeface="Arial" panose="020B0604020202020204" pitchFamily="34" charset="0"/>
              </a:rPr>
              <a:t>Chịu đựng đau tốt và ít khi cần thuốc giảm đau</a:t>
            </a:r>
          </a:p>
          <a:p>
            <a:endParaRPr lang="en-US" altLang="en-US" smtClean="0">
              <a:latin typeface="Arial" panose="020B0604020202020204" pitchFamily="34" charset="0"/>
            </a:endParaRPr>
          </a:p>
          <a:p>
            <a:r>
              <a:rPr lang="en-US" altLang="en-US" smtClean="0">
                <a:latin typeface="Arial" panose="020B0604020202020204" pitchFamily="34" charset="0"/>
              </a:rPr>
              <a:t>Dễ bị ngộ độc và nghiện thuốc</a:t>
            </a:r>
          </a:p>
          <a:p>
            <a:endParaRPr lang="en-US" altLang="en-US" smtClean="0">
              <a:latin typeface="Arial" panose="020B0604020202020204" pitchFamily="34" charset="0"/>
            </a:endParaRPr>
          </a:p>
          <a:p>
            <a:r>
              <a:rPr lang="en-US" altLang="en-US" smtClean="0">
                <a:latin typeface="Arial" panose="020B0604020202020204" pitchFamily="34" charset="0"/>
              </a:rPr>
              <a:t>Không thể đánh giá đau ở trẻ em</a:t>
            </a:r>
          </a:p>
          <a:p>
            <a:pPr>
              <a:buFontTx/>
              <a:buNone/>
            </a:pPr>
            <a:endParaRPr lang="en-US" altLang="en-US" smtClean="0">
              <a:latin typeface="Arial" panose="020B0604020202020204" pitchFamily="34" charset="0"/>
            </a:endParaRPr>
          </a:p>
        </p:txBody>
      </p:sp>
    </p:spTree>
    <p:extLst>
      <p:ext uri="{BB962C8B-B14F-4D97-AF65-F5344CB8AC3E}">
        <p14:creationId xmlns:p14="http://schemas.microsoft.com/office/powerpoint/2010/main" val="312234594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1"/>
          <p:cNvSpPr txBox="1">
            <a:spLocks/>
          </p:cNvSpPr>
          <p:nvPr/>
        </p:nvSpPr>
        <p:spPr>
          <a:xfrm>
            <a:off x="1503336" y="2405056"/>
            <a:ext cx="8539566" cy="106656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Arial" panose="020B0604020202020204" pitchFamily="34" charset="0"/>
                <a:ea typeface="+mj-ea"/>
                <a:cs typeface="Arial" panose="020B0604020202020204" pitchFamily="34" charset="0"/>
              </a:defRPr>
            </a:lvl1pPr>
          </a:lstStyle>
          <a:p>
            <a:pPr algn="ctr"/>
            <a:r>
              <a:rPr lang="en-US" sz="4600" b="1" smtClean="0"/>
              <a:t>Trẻ sơ sinh có biết đau?</a:t>
            </a:r>
            <a:endParaRPr lang="en-US" sz="4600" b="1"/>
          </a:p>
        </p:txBody>
      </p:sp>
    </p:spTree>
    <p:extLst>
      <p:ext uri="{BB962C8B-B14F-4D97-AF65-F5344CB8AC3E}">
        <p14:creationId xmlns:p14="http://schemas.microsoft.com/office/powerpoint/2010/main" val="68428672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lowchart: Alternate Process 5"/>
          <p:cNvSpPr/>
          <p:nvPr/>
        </p:nvSpPr>
        <p:spPr>
          <a:xfrm>
            <a:off x="167423" y="185980"/>
            <a:ext cx="5969906" cy="712922"/>
          </a:xfrm>
          <a:prstGeom prst="flowChartAlternateProcess">
            <a:avLst/>
          </a:prstGeom>
          <a:solidFill>
            <a:schemeClr val="accent2">
              <a:lumMod val="60000"/>
              <a:lumOff val="40000"/>
              <a:alpha val="86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200" smtClean="0">
                <a:solidFill>
                  <a:schemeClr val="tx1"/>
                </a:solidFill>
              </a:rPr>
              <a:t>Trẻ sơ sinh có biết đau?</a:t>
            </a:r>
            <a:endParaRPr lang="en-US" sz="4200">
              <a:solidFill>
                <a:schemeClr val="tx1"/>
              </a:solidFill>
            </a:endParaRPr>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60177" y="1007391"/>
            <a:ext cx="6850250" cy="467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4"/>
          <p:cNvSpPr txBox="1">
            <a:spLocks noChangeArrowheads="1"/>
          </p:cNvSpPr>
          <p:nvPr/>
        </p:nvSpPr>
        <p:spPr bwMode="auto">
          <a:xfrm>
            <a:off x="2026290" y="5916129"/>
            <a:ext cx="7974106"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FontTx/>
              <a:buNone/>
            </a:pPr>
            <a:r>
              <a:rPr lang="en-US" sz="2000">
                <a:latin typeface="Arial" panose="020B0604020202020204" pitchFamily="34" charset="0"/>
              </a:rPr>
              <a:t>"Circumcision as Child Abuse: The Legal and Constitutional Issues," </a:t>
            </a:r>
          </a:p>
          <a:p>
            <a:pPr algn="ctr" eaLnBrk="1" hangingPunct="1">
              <a:spcBef>
                <a:spcPct val="0"/>
              </a:spcBef>
              <a:buFontTx/>
              <a:buNone/>
            </a:pPr>
            <a:r>
              <a:rPr lang="en-US" sz="2000" i="1">
                <a:latin typeface="Arial" panose="020B0604020202020204" pitchFamily="34" charset="0"/>
              </a:rPr>
              <a:t>Journal of Family Law,</a:t>
            </a:r>
            <a:r>
              <a:rPr lang="en-US" sz="2000">
                <a:latin typeface="Arial" panose="020B0604020202020204" pitchFamily="34" charset="0"/>
              </a:rPr>
              <a:t> University of Louisville School of Law</a:t>
            </a:r>
          </a:p>
        </p:txBody>
      </p:sp>
    </p:spTree>
    <p:extLst>
      <p:ext uri="{BB962C8B-B14F-4D97-AF65-F5344CB8AC3E}">
        <p14:creationId xmlns:p14="http://schemas.microsoft.com/office/powerpoint/2010/main" val="315309257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10338</TotalTime>
  <Words>2271</Words>
  <Application>Microsoft Office PowerPoint</Application>
  <PresentationFormat>Widescreen</PresentationFormat>
  <Paragraphs>379</Paragraphs>
  <Slides>42</Slides>
  <Notes>38</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42</vt:i4>
      </vt:variant>
    </vt:vector>
  </HeadingPairs>
  <TitlesOfParts>
    <vt:vector size="49" baseType="lpstr">
      <vt:lpstr>Arial</vt:lpstr>
      <vt:lpstr>Calibri</vt:lpstr>
      <vt:lpstr>Calibri Light</vt:lpstr>
      <vt:lpstr>Monotype Sorts</vt:lpstr>
      <vt:lpstr>Times New Roman</vt:lpstr>
      <vt:lpstr>VNI-Helve</vt:lpstr>
      <vt:lpstr>Office Theme</vt:lpstr>
      <vt:lpstr>ĐAU Ở TRẺ EM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Trẻ sơ sinh</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- 4 nguyên tắc dùng thuốc giảm đau ở trẻ em:   LOVE</vt:lpstr>
      <vt:lpstr>PowerPoint Presentation</vt:lpstr>
      <vt:lpstr>- Liều dùng Acetominophen: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CÁC THỜI KỲ CỦA TUỔI TRẺ</dc:title>
  <dc:creator>My PC</dc:creator>
  <cp:lastModifiedBy>tucongkieutien</cp:lastModifiedBy>
  <cp:revision>93</cp:revision>
  <dcterms:created xsi:type="dcterms:W3CDTF">2016-09-28T15:23:22Z</dcterms:created>
  <dcterms:modified xsi:type="dcterms:W3CDTF">2017-06-20T15:13:33Z</dcterms:modified>
</cp:coreProperties>
</file>